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86" r:id="rId2"/>
    <p:sldId id="390" r:id="rId3"/>
    <p:sldId id="392" r:id="rId4"/>
    <p:sldId id="393" r:id="rId5"/>
    <p:sldId id="394" r:id="rId6"/>
    <p:sldId id="400" r:id="rId7"/>
    <p:sldId id="401" r:id="rId8"/>
    <p:sldId id="395" r:id="rId9"/>
    <p:sldId id="391" r:id="rId10"/>
    <p:sldId id="402" r:id="rId11"/>
    <p:sldId id="405" r:id="rId12"/>
    <p:sldId id="403" r:id="rId13"/>
    <p:sldId id="404" r:id="rId14"/>
    <p:sldId id="399" r:id="rId15"/>
    <p:sldId id="406" r:id="rId16"/>
    <p:sldId id="398" r:id="rId17"/>
    <p:sldId id="384" r:id="rId18"/>
  </p:sldIdLst>
  <p:sldSz cx="9144000" cy="6858000" type="screen4x3"/>
  <p:notesSz cx="7315200" cy="96012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80">
          <p15:clr>
            <a:srgbClr val="A4A3A4"/>
          </p15:clr>
        </p15:guide>
        <p15:guide id="2" orient="horz" pos="1467">
          <p15:clr>
            <a:srgbClr val="A4A3A4"/>
          </p15:clr>
        </p15:guide>
        <p15:guide id="3" pos="258">
          <p15:clr>
            <a:srgbClr val="A4A3A4"/>
          </p15:clr>
        </p15:guide>
        <p15:guide id="4" pos="4249">
          <p15:clr>
            <a:srgbClr val="A4A3A4"/>
          </p15:clr>
        </p15:guide>
        <p15:guide id="5" pos="131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96B4"/>
    <a:srgbClr val="5382BA"/>
    <a:srgbClr val="5281B8"/>
    <a:srgbClr val="39587B"/>
    <a:srgbClr val="008080"/>
    <a:srgbClr val="3F628A"/>
    <a:srgbClr val="426791"/>
    <a:srgbClr val="2E3030"/>
    <a:srgbClr val="0E366C"/>
    <a:srgbClr val="6796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3" autoAdjust="0"/>
    <p:restoredTop sz="77267" autoAdjust="0"/>
  </p:normalViewPr>
  <p:slideViewPr>
    <p:cSldViewPr snapToGrid="0" snapToObjects="1">
      <p:cViewPr varScale="1">
        <p:scale>
          <a:sx n="69" d="100"/>
          <a:sy n="69" d="100"/>
        </p:scale>
        <p:origin x="1330" y="58"/>
      </p:cViewPr>
      <p:guideLst>
        <p:guide orient="horz" pos="4180"/>
        <p:guide orient="horz" pos="1467"/>
        <p:guide pos="258"/>
        <p:guide pos="4249"/>
        <p:guide pos="131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2604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744373-DDA6-468E-B8D2-D1602910C565}" type="doc">
      <dgm:prSet loTypeId="urn:microsoft.com/office/officeart/2005/8/layout/vProcess5" loCatId="process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9172207-AB22-4CE7-93AC-383E3E13B7BF}">
      <dgm:prSet phldrT="[Text]"/>
      <dgm:spPr/>
      <dgm:t>
        <a:bodyPr/>
        <a:lstStyle/>
        <a:p>
          <a:r>
            <a:rPr lang="en-US" dirty="0" smtClean="0"/>
            <a:t>Read input file</a:t>
          </a:r>
          <a:endParaRPr lang="en-US" dirty="0"/>
        </a:p>
      </dgm:t>
    </dgm:pt>
    <dgm:pt modelId="{416C9795-01C5-444D-8EC5-CB252A4BB562}" type="parTrans" cxnId="{B27DF20E-D28B-46BA-9997-07A5321656A1}">
      <dgm:prSet/>
      <dgm:spPr/>
      <dgm:t>
        <a:bodyPr/>
        <a:lstStyle/>
        <a:p>
          <a:endParaRPr lang="en-US"/>
        </a:p>
      </dgm:t>
    </dgm:pt>
    <dgm:pt modelId="{0F3F8B85-DE4B-4C69-907A-D7D5ABC57A82}" type="sibTrans" cxnId="{B27DF20E-D28B-46BA-9997-07A5321656A1}">
      <dgm:prSet/>
      <dgm:spPr/>
      <dgm:t>
        <a:bodyPr/>
        <a:lstStyle/>
        <a:p>
          <a:endParaRPr lang="en-US"/>
        </a:p>
      </dgm:t>
    </dgm:pt>
    <dgm:pt modelId="{6FA44AB5-2249-4904-9AF9-312C79C0401E}">
      <dgm:prSet phldrT="[Text]"/>
      <dgm:spPr/>
      <dgm:t>
        <a:bodyPr/>
        <a:lstStyle/>
        <a:p>
          <a:r>
            <a:rPr lang="en-US" dirty="0" smtClean="0"/>
            <a:t>Set up </a:t>
          </a:r>
          <a:r>
            <a:rPr lang="en-US" dirty="0" err="1" smtClean="0"/>
            <a:t>DArrays</a:t>
          </a:r>
          <a:endParaRPr lang="en-US" dirty="0"/>
        </a:p>
      </dgm:t>
    </dgm:pt>
    <dgm:pt modelId="{69B6CB14-404D-4694-9541-40007DF120FC}" type="parTrans" cxnId="{D76F158D-EAE7-4DC7-9FDF-A0320F70E2C1}">
      <dgm:prSet/>
      <dgm:spPr/>
      <dgm:t>
        <a:bodyPr/>
        <a:lstStyle/>
        <a:p>
          <a:endParaRPr lang="en-US"/>
        </a:p>
      </dgm:t>
    </dgm:pt>
    <dgm:pt modelId="{420C43B1-FD44-4B3C-BC0B-61C53116E32C}" type="sibTrans" cxnId="{D76F158D-EAE7-4DC7-9FDF-A0320F70E2C1}">
      <dgm:prSet/>
      <dgm:spPr/>
      <dgm:t>
        <a:bodyPr/>
        <a:lstStyle/>
        <a:p>
          <a:endParaRPr lang="en-US"/>
        </a:p>
      </dgm:t>
    </dgm:pt>
    <dgm:pt modelId="{245B4374-6256-4F13-927B-4BC26F4C7F6D}">
      <dgm:prSet phldrT="[Text]"/>
      <dgm:spPr/>
      <dgm:t>
        <a:bodyPr/>
        <a:lstStyle/>
        <a:p>
          <a:r>
            <a:rPr lang="en-US" dirty="0" smtClean="0"/>
            <a:t>Begin simulation</a:t>
          </a:r>
          <a:endParaRPr lang="en-US" dirty="0"/>
        </a:p>
      </dgm:t>
    </dgm:pt>
    <dgm:pt modelId="{A120D7F8-BE39-4257-AFA0-9614291CBDCA}" type="parTrans" cxnId="{0C341AC5-DBAD-49DB-A763-030C480A393C}">
      <dgm:prSet/>
      <dgm:spPr/>
      <dgm:t>
        <a:bodyPr/>
        <a:lstStyle/>
        <a:p>
          <a:endParaRPr lang="en-US"/>
        </a:p>
      </dgm:t>
    </dgm:pt>
    <dgm:pt modelId="{CFAF57CF-26A0-4614-BDDF-DB820E8632BE}" type="sibTrans" cxnId="{0C341AC5-DBAD-49DB-A763-030C480A393C}">
      <dgm:prSet/>
      <dgm:spPr/>
      <dgm:t>
        <a:bodyPr/>
        <a:lstStyle/>
        <a:p>
          <a:endParaRPr lang="en-US"/>
        </a:p>
      </dgm:t>
    </dgm:pt>
    <dgm:pt modelId="{C3719924-5427-46C3-9869-9EC6A302D8B3}">
      <dgm:prSet phldrT="[Text]"/>
      <dgm:spPr/>
      <dgm:t>
        <a:bodyPr/>
        <a:lstStyle/>
        <a:p>
          <a:r>
            <a:rPr lang="en-US" dirty="0" smtClean="0"/>
            <a:t>Read in GEOS-5 data</a:t>
          </a:r>
          <a:endParaRPr lang="en-US" dirty="0"/>
        </a:p>
      </dgm:t>
    </dgm:pt>
    <dgm:pt modelId="{43517ED7-EB93-4906-8B10-6E529768B945}" type="parTrans" cxnId="{D8EEEF28-FE19-426E-93EA-3A07BB677037}">
      <dgm:prSet/>
      <dgm:spPr/>
      <dgm:t>
        <a:bodyPr/>
        <a:lstStyle/>
        <a:p>
          <a:endParaRPr lang="en-US"/>
        </a:p>
      </dgm:t>
    </dgm:pt>
    <dgm:pt modelId="{EA8700EF-7445-4686-B214-DA6BC7E0716A}" type="sibTrans" cxnId="{D8EEEF28-FE19-426E-93EA-3A07BB677037}">
      <dgm:prSet/>
      <dgm:spPr/>
      <dgm:t>
        <a:bodyPr/>
        <a:lstStyle/>
        <a:p>
          <a:endParaRPr lang="en-US"/>
        </a:p>
      </dgm:t>
    </dgm:pt>
    <dgm:pt modelId="{D961E31F-EFB4-4B6C-998D-864616086EA2}" type="pres">
      <dgm:prSet presAssocID="{0E744373-DDA6-468E-B8D2-D1602910C56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AE42B1-03CA-4F2A-B93E-7DD47F7DF174}" type="pres">
      <dgm:prSet presAssocID="{0E744373-DDA6-468E-B8D2-D1602910C565}" presName="dummyMaxCanvas" presStyleCnt="0">
        <dgm:presLayoutVars/>
      </dgm:prSet>
      <dgm:spPr/>
    </dgm:pt>
    <dgm:pt modelId="{3F4022D1-01F8-4F17-8069-128AF444EC54}" type="pres">
      <dgm:prSet presAssocID="{0E744373-DDA6-468E-B8D2-D1602910C565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55DC33-1EBC-4DAC-B538-1FAC6D69CB31}" type="pres">
      <dgm:prSet presAssocID="{0E744373-DDA6-468E-B8D2-D1602910C565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0A687D-61D5-4BB2-8B7B-AE0A808BA079}" type="pres">
      <dgm:prSet presAssocID="{0E744373-DDA6-468E-B8D2-D1602910C565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FA7685-8E35-4046-B8D2-E3F1447ADCB5}" type="pres">
      <dgm:prSet presAssocID="{0E744373-DDA6-468E-B8D2-D1602910C565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9DB767-CCFC-4AE8-B7E4-F15AA6AE02DB}" type="pres">
      <dgm:prSet presAssocID="{0E744373-DDA6-468E-B8D2-D1602910C565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8094DA-57DE-4F08-B315-799E5B9AEAF0}" type="pres">
      <dgm:prSet presAssocID="{0E744373-DDA6-468E-B8D2-D1602910C565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797C9D-2611-491F-A332-E11E4F5E3DD1}" type="pres">
      <dgm:prSet presAssocID="{0E744373-DDA6-468E-B8D2-D1602910C565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13E02C-AD77-42AD-822A-911E3E3C21E6}" type="pres">
      <dgm:prSet presAssocID="{0E744373-DDA6-468E-B8D2-D1602910C56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E3CD2E-E545-42F7-9713-4ED59B89DD3D}" type="pres">
      <dgm:prSet presAssocID="{0E744373-DDA6-468E-B8D2-D1602910C56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DD8D0-A219-4AAF-848C-6695416D59BF}" type="pres">
      <dgm:prSet presAssocID="{0E744373-DDA6-468E-B8D2-D1602910C56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0D7D55-76AB-4233-8F5C-02AC8202DA7A}" type="pres">
      <dgm:prSet presAssocID="{0E744373-DDA6-468E-B8D2-D1602910C56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1D1CF8-121B-40FC-94B1-D72CFCDE15E5}" type="presOf" srcId="{C3719924-5427-46C3-9869-9EC6A302D8B3}" destId="{6B4DD8D0-A219-4AAF-848C-6695416D59BF}" srcOrd="1" destOrd="0" presId="urn:microsoft.com/office/officeart/2005/8/layout/vProcess5"/>
    <dgm:cxn modelId="{BFA6B16E-A624-4C13-80AA-6ED019B1C37B}" type="presOf" srcId="{420C43B1-FD44-4B3C-BC0B-61C53116E32C}" destId="{F58094DA-57DE-4F08-B315-799E5B9AEAF0}" srcOrd="0" destOrd="0" presId="urn:microsoft.com/office/officeart/2005/8/layout/vProcess5"/>
    <dgm:cxn modelId="{3A338699-1CA4-4DC2-88D1-9DDC2C0731BB}" type="presOf" srcId="{39172207-AB22-4CE7-93AC-383E3E13B7BF}" destId="{3F4022D1-01F8-4F17-8069-128AF444EC54}" srcOrd="0" destOrd="0" presId="urn:microsoft.com/office/officeart/2005/8/layout/vProcess5"/>
    <dgm:cxn modelId="{4F308620-BB54-4063-8481-C0E6595EA009}" type="presOf" srcId="{6FA44AB5-2249-4904-9AF9-312C79C0401E}" destId="{8FE3CD2E-E545-42F7-9713-4ED59B89DD3D}" srcOrd="1" destOrd="0" presId="urn:microsoft.com/office/officeart/2005/8/layout/vProcess5"/>
    <dgm:cxn modelId="{34D2A2AD-9A3C-4EBF-BEC9-1277CEC77626}" type="presOf" srcId="{245B4374-6256-4F13-927B-4BC26F4C7F6D}" destId="{16FA7685-8E35-4046-B8D2-E3F1447ADCB5}" srcOrd="0" destOrd="0" presId="urn:microsoft.com/office/officeart/2005/8/layout/vProcess5"/>
    <dgm:cxn modelId="{03AD40AA-529B-4AB1-9B5D-82D30AFC308F}" type="presOf" srcId="{0F3F8B85-DE4B-4C69-907A-D7D5ABC57A82}" destId="{3E9DB767-CCFC-4AE8-B7E4-F15AA6AE02DB}" srcOrd="0" destOrd="0" presId="urn:microsoft.com/office/officeart/2005/8/layout/vProcess5"/>
    <dgm:cxn modelId="{B27DF20E-D28B-46BA-9997-07A5321656A1}" srcId="{0E744373-DDA6-468E-B8D2-D1602910C565}" destId="{39172207-AB22-4CE7-93AC-383E3E13B7BF}" srcOrd="0" destOrd="0" parTransId="{416C9795-01C5-444D-8EC5-CB252A4BB562}" sibTransId="{0F3F8B85-DE4B-4C69-907A-D7D5ABC57A82}"/>
    <dgm:cxn modelId="{4F07B401-FDBE-463D-858B-9D1E24EE51A9}" type="presOf" srcId="{C3719924-5427-46C3-9869-9EC6A302D8B3}" destId="{040A687D-61D5-4BB2-8B7B-AE0A808BA079}" srcOrd="0" destOrd="0" presId="urn:microsoft.com/office/officeart/2005/8/layout/vProcess5"/>
    <dgm:cxn modelId="{D76F158D-EAE7-4DC7-9FDF-A0320F70E2C1}" srcId="{0E744373-DDA6-468E-B8D2-D1602910C565}" destId="{6FA44AB5-2249-4904-9AF9-312C79C0401E}" srcOrd="1" destOrd="0" parTransId="{69B6CB14-404D-4694-9541-40007DF120FC}" sibTransId="{420C43B1-FD44-4B3C-BC0B-61C53116E32C}"/>
    <dgm:cxn modelId="{AD232E1F-BFFD-46FC-98F7-66749E7EF04F}" type="presOf" srcId="{39172207-AB22-4CE7-93AC-383E3E13B7BF}" destId="{0113E02C-AD77-42AD-822A-911E3E3C21E6}" srcOrd="1" destOrd="0" presId="urn:microsoft.com/office/officeart/2005/8/layout/vProcess5"/>
    <dgm:cxn modelId="{D8EEEF28-FE19-426E-93EA-3A07BB677037}" srcId="{0E744373-DDA6-468E-B8D2-D1602910C565}" destId="{C3719924-5427-46C3-9869-9EC6A302D8B3}" srcOrd="2" destOrd="0" parTransId="{43517ED7-EB93-4906-8B10-6E529768B945}" sibTransId="{EA8700EF-7445-4686-B214-DA6BC7E0716A}"/>
    <dgm:cxn modelId="{A6E5550E-6A17-421E-8A6E-9DAA1B29FFFB}" type="presOf" srcId="{0E744373-DDA6-468E-B8D2-D1602910C565}" destId="{D961E31F-EFB4-4B6C-998D-864616086EA2}" srcOrd="0" destOrd="0" presId="urn:microsoft.com/office/officeart/2005/8/layout/vProcess5"/>
    <dgm:cxn modelId="{FB5A0816-AD72-473C-9162-5CA0DC3190EC}" type="presOf" srcId="{EA8700EF-7445-4686-B214-DA6BC7E0716A}" destId="{E0797C9D-2611-491F-A332-E11E4F5E3DD1}" srcOrd="0" destOrd="0" presId="urn:microsoft.com/office/officeart/2005/8/layout/vProcess5"/>
    <dgm:cxn modelId="{91AD68F2-F086-44BB-81CC-C1A552B186A7}" type="presOf" srcId="{6FA44AB5-2249-4904-9AF9-312C79C0401E}" destId="{6355DC33-1EBC-4DAC-B538-1FAC6D69CB31}" srcOrd="0" destOrd="0" presId="urn:microsoft.com/office/officeart/2005/8/layout/vProcess5"/>
    <dgm:cxn modelId="{E45B6ED9-0EA2-4240-A7EF-D79E73B01C63}" type="presOf" srcId="{245B4374-6256-4F13-927B-4BC26F4C7F6D}" destId="{1E0D7D55-76AB-4233-8F5C-02AC8202DA7A}" srcOrd="1" destOrd="0" presId="urn:microsoft.com/office/officeart/2005/8/layout/vProcess5"/>
    <dgm:cxn modelId="{0C341AC5-DBAD-49DB-A763-030C480A393C}" srcId="{0E744373-DDA6-468E-B8D2-D1602910C565}" destId="{245B4374-6256-4F13-927B-4BC26F4C7F6D}" srcOrd="3" destOrd="0" parTransId="{A120D7F8-BE39-4257-AFA0-9614291CBDCA}" sibTransId="{CFAF57CF-26A0-4614-BDDF-DB820E8632BE}"/>
    <dgm:cxn modelId="{B1D92730-BC4F-4371-8E37-6C0A4B8C047A}" type="presParOf" srcId="{D961E31F-EFB4-4B6C-998D-864616086EA2}" destId="{6CAE42B1-03CA-4F2A-B93E-7DD47F7DF174}" srcOrd="0" destOrd="0" presId="urn:microsoft.com/office/officeart/2005/8/layout/vProcess5"/>
    <dgm:cxn modelId="{B4F48FF0-0108-4C5B-BD11-16F796C37E8A}" type="presParOf" srcId="{D961E31F-EFB4-4B6C-998D-864616086EA2}" destId="{3F4022D1-01F8-4F17-8069-128AF444EC54}" srcOrd="1" destOrd="0" presId="urn:microsoft.com/office/officeart/2005/8/layout/vProcess5"/>
    <dgm:cxn modelId="{B422625E-93C7-4D27-9093-E470506893A5}" type="presParOf" srcId="{D961E31F-EFB4-4B6C-998D-864616086EA2}" destId="{6355DC33-1EBC-4DAC-B538-1FAC6D69CB31}" srcOrd="2" destOrd="0" presId="urn:microsoft.com/office/officeart/2005/8/layout/vProcess5"/>
    <dgm:cxn modelId="{697F43CC-E9E1-4B06-B932-678F22BBB2DF}" type="presParOf" srcId="{D961E31F-EFB4-4B6C-998D-864616086EA2}" destId="{040A687D-61D5-4BB2-8B7B-AE0A808BA079}" srcOrd="3" destOrd="0" presId="urn:microsoft.com/office/officeart/2005/8/layout/vProcess5"/>
    <dgm:cxn modelId="{969D954F-7C68-4C6F-BFC7-A97AAFBBAF4E}" type="presParOf" srcId="{D961E31F-EFB4-4B6C-998D-864616086EA2}" destId="{16FA7685-8E35-4046-B8D2-E3F1447ADCB5}" srcOrd="4" destOrd="0" presId="urn:microsoft.com/office/officeart/2005/8/layout/vProcess5"/>
    <dgm:cxn modelId="{DB9E74F1-4715-4227-914B-B9AB09A470E4}" type="presParOf" srcId="{D961E31F-EFB4-4B6C-998D-864616086EA2}" destId="{3E9DB767-CCFC-4AE8-B7E4-F15AA6AE02DB}" srcOrd="5" destOrd="0" presId="urn:microsoft.com/office/officeart/2005/8/layout/vProcess5"/>
    <dgm:cxn modelId="{926A598C-EB1F-47D0-BF2D-2954131CDA5E}" type="presParOf" srcId="{D961E31F-EFB4-4B6C-998D-864616086EA2}" destId="{F58094DA-57DE-4F08-B315-799E5B9AEAF0}" srcOrd="6" destOrd="0" presId="urn:microsoft.com/office/officeart/2005/8/layout/vProcess5"/>
    <dgm:cxn modelId="{A61D2B49-9959-4AC7-AC54-3D8869304A94}" type="presParOf" srcId="{D961E31F-EFB4-4B6C-998D-864616086EA2}" destId="{E0797C9D-2611-491F-A332-E11E4F5E3DD1}" srcOrd="7" destOrd="0" presId="urn:microsoft.com/office/officeart/2005/8/layout/vProcess5"/>
    <dgm:cxn modelId="{D4D008A5-559E-487A-A4C1-A848C9605A12}" type="presParOf" srcId="{D961E31F-EFB4-4B6C-998D-864616086EA2}" destId="{0113E02C-AD77-42AD-822A-911E3E3C21E6}" srcOrd="8" destOrd="0" presId="urn:microsoft.com/office/officeart/2005/8/layout/vProcess5"/>
    <dgm:cxn modelId="{D07A4819-348E-46B8-8D1B-3E8D61FC97FB}" type="presParOf" srcId="{D961E31F-EFB4-4B6C-998D-864616086EA2}" destId="{8FE3CD2E-E545-42F7-9713-4ED59B89DD3D}" srcOrd="9" destOrd="0" presId="urn:microsoft.com/office/officeart/2005/8/layout/vProcess5"/>
    <dgm:cxn modelId="{E0508E9C-2C5E-4B96-8E0A-463678B361D9}" type="presParOf" srcId="{D961E31F-EFB4-4B6C-998D-864616086EA2}" destId="{6B4DD8D0-A219-4AAF-848C-6695416D59BF}" srcOrd="10" destOrd="0" presId="urn:microsoft.com/office/officeart/2005/8/layout/vProcess5"/>
    <dgm:cxn modelId="{8883E0AD-1148-4110-854D-337000D72EB9}" type="presParOf" srcId="{D961E31F-EFB4-4B6C-998D-864616086EA2}" destId="{1E0D7D55-76AB-4233-8F5C-02AC8202DA7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4022D1-01F8-4F17-8069-128AF444EC54}">
      <dsp:nvSpPr>
        <dsp:cNvPr id="0" name=""/>
        <dsp:cNvSpPr/>
      </dsp:nvSpPr>
      <dsp:spPr>
        <a:xfrm>
          <a:off x="0" y="0"/>
          <a:ext cx="6657758" cy="1055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Read input file</a:t>
          </a:r>
          <a:endParaRPr lang="en-US" sz="4600" kern="1200" dirty="0"/>
        </a:p>
      </dsp:txBody>
      <dsp:txXfrm>
        <a:off x="30900" y="30900"/>
        <a:ext cx="5430183" cy="993200"/>
      </dsp:txXfrm>
    </dsp:sp>
    <dsp:sp modelId="{6355DC33-1EBC-4DAC-B538-1FAC6D69CB31}">
      <dsp:nvSpPr>
        <dsp:cNvPr id="0" name=""/>
        <dsp:cNvSpPr/>
      </dsp:nvSpPr>
      <dsp:spPr>
        <a:xfrm>
          <a:off x="557587" y="1246818"/>
          <a:ext cx="6657758" cy="1055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Set up </a:t>
          </a:r>
          <a:r>
            <a:rPr lang="en-US" sz="4600" kern="1200" dirty="0" err="1" smtClean="0"/>
            <a:t>DArrays</a:t>
          </a:r>
          <a:endParaRPr lang="en-US" sz="4600" kern="1200" dirty="0"/>
        </a:p>
      </dsp:txBody>
      <dsp:txXfrm>
        <a:off x="588487" y="1277718"/>
        <a:ext cx="5352620" cy="993200"/>
      </dsp:txXfrm>
    </dsp:sp>
    <dsp:sp modelId="{040A687D-61D5-4BB2-8B7B-AE0A808BA079}">
      <dsp:nvSpPr>
        <dsp:cNvPr id="0" name=""/>
        <dsp:cNvSpPr/>
      </dsp:nvSpPr>
      <dsp:spPr>
        <a:xfrm>
          <a:off x="1106852" y="2493637"/>
          <a:ext cx="6657758" cy="1055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Read in GEOS-5 data</a:t>
          </a:r>
          <a:endParaRPr lang="en-US" sz="4600" kern="1200" dirty="0"/>
        </a:p>
      </dsp:txBody>
      <dsp:txXfrm>
        <a:off x="1137752" y="2524537"/>
        <a:ext cx="5360943" cy="993200"/>
      </dsp:txXfrm>
    </dsp:sp>
    <dsp:sp modelId="{16FA7685-8E35-4046-B8D2-E3F1447ADCB5}">
      <dsp:nvSpPr>
        <dsp:cNvPr id="0" name=""/>
        <dsp:cNvSpPr/>
      </dsp:nvSpPr>
      <dsp:spPr>
        <a:xfrm>
          <a:off x="1664439" y="3740455"/>
          <a:ext cx="6657758" cy="1055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dirty="0" smtClean="0"/>
            <a:t>Begin simulation</a:t>
          </a:r>
          <a:endParaRPr lang="en-US" sz="4600" kern="1200" dirty="0"/>
        </a:p>
      </dsp:txBody>
      <dsp:txXfrm>
        <a:off x="1695339" y="3771355"/>
        <a:ext cx="5352620" cy="993200"/>
      </dsp:txXfrm>
    </dsp:sp>
    <dsp:sp modelId="{3E9DB767-CCFC-4AE8-B7E4-F15AA6AE02DB}">
      <dsp:nvSpPr>
        <dsp:cNvPr id="0" name=""/>
        <dsp:cNvSpPr/>
      </dsp:nvSpPr>
      <dsp:spPr>
        <a:xfrm>
          <a:off x="5972008" y="808034"/>
          <a:ext cx="685750" cy="68575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6126302" y="808034"/>
        <a:ext cx="377162" cy="516027"/>
      </dsp:txXfrm>
    </dsp:sp>
    <dsp:sp modelId="{F58094DA-57DE-4F08-B315-799E5B9AEAF0}">
      <dsp:nvSpPr>
        <dsp:cNvPr id="0" name=""/>
        <dsp:cNvSpPr/>
      </dsp:nvSpPr>
      <dsp:spPr>
        <a:xfrm>
          <a:off x="6529595" y="2054852"/>
          <a:ext cx="685750" cy="68575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6683889" y="2054852"/>
        <a:ext cx="377162" cy="516027"/>
      </dsp:txXfrm>
    </dsp:sp>
    <dsp:sp modelId="{E0797C9D-2611-491F-A332-E11E4F5E3DD1}">
      <dsp:nvSpPr>
        <dsp:cNvPr id="0" name=""/>
        <dsp:cNvSpPr/>
      </dsp:nvSpPr>
      <dsp:spPr>
        <a:xfrm>
          <a:off x="7078860" y="3301671"/>
          <a:ext cx="685750" cy="68575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7233154" y="3301671"/>
        <a:ext cx="377162" cy="516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1E2412EC-5B1C-4726-81C3-5897D798C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15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A3492A87-0ADA-421C-9D75-535264E53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91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 GC and JZ,</a:t>
            </a:r>
            <a:r>
              <a:rPr lang="en-US" baseline="0" dirty="0" smtClean="0"/>
              <a:t> head </a:t>
            </a:r>
            <a:r>
              <a:rPr lang="en-US" baseline="0" dirty="0" err="1" smtClean="0"/>
              <a:t>proc</a:t>
            </a:r>
            <a:r>
              <a:rPr lang="en-US" baseline="0" dirty="0" smtClean="0"/>
              <a:t> coordinates [click]</a:t>
            </a:r>
            <a:endParaRPr lang="en-US" dirty="0" smtClean="0"/>
          </a:p>
          <a:p>
            <a:r>
              <a:rPr lang="en-US" baseline="0" dirty="0" smtClean="0"/>
              <a:t>GC uses </a:t>
            </a:r>
            <a:r>
              <a:rPr lang="en-US" baseline="0" dirty="0" err="1" smtClean="0"/>
              <a:t>OpenMP</a:t>
            </a:r>
            <a:endParaRPr lang="en-US" baseline="0" dirty="0" smtClean="0"/>
          </a:p>
          <a:p>
            <a:r>
              <a:rPr lang="en-US" baseline="0" dirty="0" smtClean="0"/>
              <a:t>Each loop is broken out [click] requiring data to be redistributed</a:t>
            </a:r>
          </a:p>
          <a:p>
            <a:r>
              <a:rPr lang="en-US" baseline="0" dirty="0" smtClean="0"/>
              <a:t>In JZ, use </a:t>
            </a:r>
            <a:r>
              <a:rPr lang="en-US" baseline="0" dirty="0" err="1" smtClean="0"/>
              <a:t>Darrays</a:t>
            </a:r>
            <a:r>
              <a:rPr lang="en-US" baseline="0" dirty="0" smtClean="0"/>
              <a:t> [click]</a:t>
            </a:r>
          </a:p>
          <a:p>
            <a:r>
              <a:rPr lang="en-US" baseline="0" dirty="0" smtClean="0"/>
              <a:t>Data is stored in </a:t>
            </a:r>
            <a:r>
              <a:rPr lang="en-US" baseline="0" dirty="0" err="1" smtClean="0"/>
              <a:t>subgrids</a:t>
            </a:r>
            <a:r>
              <a:rPr lang="en-US" baseline="0" dirty="0" smtClean="0"/>
              <a:t> between loops [click], reducing communication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492A87-0ADA-421C-9D75-535264E539B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3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GRID!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492A87-0ADA-421C-9D75-535264E539B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75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Customized</a:t>
            </a:r>
            <a:r>
              <a:rPr lang="en-US" baseline="0" dirty="0" smtClean="0"/>
              <a:t> input file establishes simulation parameters</a:t>
            </a:r>
          </a:p>
          <a:p>
            <a:r>
              <a:rPr lang="en-US" baseline="0" dirty="0" smtClean="0"/>
              <a:t>Basic grid parameters are set up, and various constants and multipliers are calculated in advance on the head node</a:t>
            </a:r>
          </a:p>
          <a:p>
            <a:r>
              <a:rPr lang="en-US" baseline="0" dirty="0" smtClean="0"/>
              <a:t>GEOS-5 meteorological data including surface pressures, wind velocities, moisture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 are read in from FORTRAN “binary punch card” files and stored in </a:t>
            </a:r>
            <a:r>
              <a:rPr lang="en-US" baseline="0" dirty="0" err="1" smtClean="0"/>
              <a:t>Darrays</a:t>
            </a:r>
            <a:r>
              <a:rPr lang="en-US" baseline="0" dirty="0" smtClean="0"/>
              <a:t>. These will need to be updated every 3-6 simulation hours</a:t>
            </a:r>
          </a:p>
          <a:p>
            <a:r>
              <a:rPr lang="en-US" baseline="0" dirty="0" smtClean="0"/>
              <a:t>A set of nested loops, optimized with respect to handling the met data transfers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492A87-0ADA-421C-9D75-535264E539B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14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492A87-0ADA-421C-9D75-535264E539B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46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(With Numb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655911" y="6513557"/>
            <a:ext cx="418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73C72FF6-7745-473C-B99F-2007CB921F84}" type="slidenum">
              <a:rPr lang="en-US" sz="11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Eurostile"/>
                <a:cs typeface="Eurostile"/>
              </a:rPr>
              <a:pPr algn="l"/>
              <a:t>‹#›</a:t>
            </a:fld>
            <a:endParaRPr lang="en-US" sz="1100" b="0" dirty="0" smtClean="0">
              <a:solidFill>
                <a:schemeClr val="tx1">
                  <a:lumMod val="50000"/>
                  <a:lumOff val="50000"/>
                </a:schemeClr>
              </a:solidFill>
              <a:latin typeface="Eurostile"/>
              <a:cs typeface="Eurostile"/>
            </a:endParaRPr>
          </a:p>
        </p:txBody>
      </p:sp>
      <p:pic>
        <p:nvPicPr>
          <p:cNvPr id="6" name="Picture 5" descr="www.mit.gi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7" y="6538795"/>
            <a:ext cx="407085" cy="236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lide (No Numb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940247"/>
          </a:xfrm>
          <a:prstGeom prst="rect">
            <a:avLst/>
          </a:prstGeom>
          <a:solidFill>
            <a:srgbClr val="0E36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t="24603" b="27473"/>
          <a:stretch/>
        </p:blipFill>
        <p:spPr>
          <a:xfrm>
            <a:off x="6643520" y="0"/>
            <a:ext cx="2317297" cy="9402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9085" y="168929"/>
            <a:ext cx="8098972" cy="591025"/>
          </a:xfrm>
          <a:prstGeom prst="rect">
            <a:avLst/>
          </a:prstGeom>
        </p:spPr>
        <p:txBody>
          <a:bodyPr anchor="b" anchorCtr="0"/>
          <a:lstStyle>
            <a:lvl1pPr>
              <a:defRPr sz="3200">
                <a:solidFill>
                  <a:schemeClr val="bg1"/>
                </a:solidFill>
                <a:latin typeface="Eurostile"/>
                <a:cs typeface="Eurostile"/>
              </a:defRPr>
            </a:lvl1pPr>
          </a:lstStyle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848425" y="1172256"/>
            <a:ext cx="7615478" cy="5067562"/>
          </a:xfrm>
          <a:prstGeom prst="rect">
            <a:avLst/>
          </a:prstGeom>
        </p:spPr>
        <p:txBody>
          <a:bodyPr/>
          <a:lstStyle>
            <a:lvl1pPr marL="3175" indent="-3175">
              <a:defRPr sz="2800" b="0">
                <a:solidFill>
                  <a:schemeClr val="tx1"/>
                </a:solidFill>
                <a:latin typeface="Eurostile"/>
                <a:cs typeface="Eurostile"/>
              </a:defRPr>
            </a:lvl1pPr>
            <a:lvl2pPr marL="398463" indent="-236538">
              <a:lnSpc>
                <a:spcPts val="3100"/>
              </a:lnSpc>
              <a:spcBef>
                <a:spcPts val="1000"/>
              </a:spcBef>
              <a:buSzPct val="80000"/>
              <a:buFont typeface="Symbol" pitchFamily="18" charset="2"/>
              <a:buChar char=""/>
              <a:defRPr sz="2800" b="0">
                <a:solidFill>
                  <a:schemeClr val="tx1"/>
                </a:solidFill>
                <a:latin typeface="Eurostile"/>
                <a:cs typeface="Eurostile"/>
              </a:defRPr>
            </a:lvl2pPr>
            <a:lvl3pPr marL="746125" indent="-228600">
              <a:buFont typeface="Calibri" pitchFamily="34" charset="0"/>
              <a:buChar char="–"/>
              <a:defRPr b="0">
                <a:solidFill>
                  <a:schemeClr val="tx1"/>
                </a:solidFill>
                <a:latin typeface="Eurostile"/>
                <a:cs typeface="Eurostile"/>
              </a:defRPr>
            </a:lvl3pPr>
            <a:lvl4pPr marL="1201738" indent="-228600">
              <a:buFont typeface="Arial" pitchFamily="34" charset="0"/>
              <a:buChar char="•"/>
              <a:defRPr b="0">
                <a:solidFill>
                  <a:schemeClr val="tx1"/>
                </a:solidFill>
                <a:latin typeface="Eurostile"/>
                <a:cs typeface="Eurostile"/>
              </a:defRPr>
            </a:lvl4pPr>
            <a:lvl5pPr marL="1484313" indent="-173038">
              <a:defRPr b="0">
                <a:solidFill>
                  <a:schemeClr val="tx1"/>
                </a:solidFill>
                <a:latin typeface="Eurostile"/>
                <a:cs typeface="Eurostile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655911" y="6513557"/>
            <a:ext cx="418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73C72FF6-7745-473C-B99F-2007CB921F84}" type="slidenum">
              <a:rPr lang="en-US" sz="11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Eurostile"/>
                <a:cs typeface="Eurostile"/>
              </a:rPr>
              <a:pPr algn="l"/>
              <a:t>‹#›</a:t>
            </a:fld>
            <a:endParaRPr lang="en-US" sz="1100" b="0" dirty="0" smtClean="0">
              <a:solidFill>
                <a:schemeClr val="tx1">
                  <a:lumMod val="50000"/>
                  <a:lumOff val="50000"/>
                </a:schemeClr>
              </a:solidFill>
              <a:latin typeface="Eurostile"/>
              <a:cs typeface="Eurostile"/>
            </a:endParaRPr>
          </a:p>
        </p:txBody>
      </p:sp>
      <p:pic>
        <p:nvPicPr>
          <p:cNvPr id="9" name="Picture 8" descr="www.mit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7" y="6538795"/>
            <a:ext cx="407085" cy="236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940247"/>
          </a:xfrm>
          <a:prstGeom prst="rect">
            <a:avLst/>
          </a:prstGeom>
          <a:solidFill>
            <a:srgbClr val="0E36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alphaModFix amt="30000"/>
          </a:blip>
          <a:srcRect t="24603" b="27473"/>
          <a:stretch/>
        </p:blipFill>
        <p:spPr>
          <a:xfrm>
            <a:off x="6643520" y="0"/>
            <a:ext cx="2317297" cy="940248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49085" y="168929"/>
            <a:ext cx="8098972" cy="591025"/>
          </a:xfrm>
          <a:prstGeom prst="rect">
            <a:avLst/>
          </a:prstGeom>
        </p:spPr>
        <p:txBody>
          <a:bodyPr anchor="b" anchorCtr="0"/>
          <a:lstStyle>
            <a:lvl1pPr>
              <a:defRPr sz="3200">
                <a:solidFill>
                  <a:schemeClr val="bg1"/>
                </a:solidFill>
                <a:latin typeface="Eurostile"/>
                <a:cs typeface="Eurostile"/>
              </a:defRPr>
            </a:lvl1pPr>
          </a:lstStyle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655911" y="6513557"/>
            <a:ext cx="418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73C72FF6-7745-473C-B99F-2007CB921F84}" type="slidenum">
              <a:rPr lang="en-US" sz="11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Eurostile"/>
                <a:cs typeface="Eurostile"/>
              </a:rPr>
              <a:pPr algn="l"/>
              <a:t>‹#›</a:t>
            </a:fld>
            <a:endParaRPr lang="en-US" sz="1100" b="0" dirty="0" smtClean="0">
              <a:solidFill>
                <a:schemeClr val="tx1">
                  <a:lumMod val="50000"/>
                  <a:lumOff val="50000"/>
                </a:schemeClr>
              </a:solidFill>
              <a:latin typeface="Eurostile"/>
              <a:cs typeface="Eurostile"/>
            </a:endParaRPr>
          </a:p>
        </p:txBody>
      </p:sp>
      <p:pic>
        <p:nvPicPr>
          <p:cNvPr id="6" name="Picture 5" descr="www.mit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7" y="6538795"/>
            <a:ext cx="407085" cy="23637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940247"/>
          </a:xfrm>
          <a:prstGeom prst="rect">
            <a:avLst/>
          </a:prstGeom>
          <a:solidFill>
            <a:srgbClr val="0E36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alphaModFix amt="30000"/>
          </a:blip>
          <a:srcRect t="24603" b="27473"/>
          <a:stretch/>
        </p:blipFill>
        <p:spPr>
          <a:xfrm>
            <a:off x="6643520" y="0"/>
            <a:ext cx="2317297" cy="940248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849085" y="168929"/>
            <a:ext cx="8098972" cy="591025"/>
          </a:xfrm>
          <a:prstGeom prst="rect">
            <a:avLst/>
          </a:prstGeom>
        </p:spPr>
        <p:txBody>
          <a:bodyPr anchor="b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Eurostile"/>
                <a:ea typeface="+mj-ea"/>
                <a:cs typeface="Eurostile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mtClean="0"/>
              <a:t>Slide title here</a:t>
            </a:r>
            <a:endParaRPr lang="en-US" dirty="0"/>
          </a:p>
        </p:txBody>
      </p:sp>
      <p:sp>
        <p:nvSpPr>
          <p:cNvPr id="17" name="Text Placeholder 4"/>
          <p:cNvSpPr txBox="1">
            <a:spLocks/>
          </p:cNvSpPr>
          <p:nvPr userDrawn="1"/>
        </p:nvSpPr>
        <p:spPr>
          <a:xfrm>
            <a:off x="848425" y="1172256"/>
            <a:ext cx="7615478" cy="5067562"/>
          </a:xfrm>
          <a:prstGeom prst="rect">
            <a:avLst/>
          </a:prstGeom>
        </p:spPr>
        <p:txBody>
          <a:bodyPr/>
          <a:lstStyle>
            <a:lvl1pPr marL="3175" indent="-3175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Eurostile"/>
                <a:ea typeface="+mn-ea"/>
                <a:cs typeface="Eurostile"/>
              </a:defRPr>
            </a:lvl1pPr>
            <a:lvl2pPr marL="398463" indent="-236538" algn="l" rtl="0" eaLnBrk="0" fontAlgn="base" hangingPunct="0">
              <a:lnSpc>
                <a:spcPts val="3100"/>
              </a:lnSpc>
              <a:spcBef>
                <a:spcPts val="1000"/>
              </a:spcBef>
              <a:spcAft>
                <a:spcPct val="0"/>
              </a:spcAft>
              <a:buSzPct val="80000"/>
              <a:buFont typeface="Symbol" pitchFamily="18" charset="2"/>
              <a:buChar char=""/>
              <a:defRPr sz="2800">
                <a:solidFill>
                  <a:schemeClr val="tx1"/>
                </a:solidFill>
                <a:latin typeface="Eurostile"/>
                <a:cs typeface="Eurostile"/>
              </a:defRPr>
            </a:lvl2pPr>
            <a:lvl3pPr marL="7461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–"/>
              <a:defRPr sz="2000">
                <a:solidFill>
                  <a:schemeClr val="tx1"/>
                </a:solidFill>
                <a:latin typeface="Eurostile"/>
                <a:cs typeface="Eurostile"/>
              </a:defRPr>
            </a:lvl3pPr>
            <a:lvl4pPr marL="12017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Eurostile"/>
                <a:cs typeface="Eurostile"/>
              </a:defRPr>
            </a:lvl4pPr>
            <a:lvl5pPr marL="148431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Eurostile"/>
                <a:cs typeface="Eurostile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dirty="0" smtClean="0"/>
              <a:t>Click to edit Master text styles</a:t>
            </a:r>
          </a:p>
          <a:p>
            <a:pPr lvl="1"/>
            <a:r>
              <a:rPr lang="en-US" b="0" dirty="0" smtClean="0"/>
              <a:t>Second level</a:t>
            </a:r>
          </a:p>
          <a:p>
            <a:pPr lvl="2"/>
            <a:r>
              <a:rPr lang="en-US" b="0" dirty="0" smtClean="0"/>
              <a:t>Third level</a:t>
            </a:r>
          </a:p>
          <a:p>
            <a:pPr lvl="3"/>
            <a:r>
              <a:rPr lang="en-US" b="0" dirty="0" smtClean="0"/>
              <a:t>Fourth level</a:t>
            </a:r>
          </a:p>
          <a:p>
            <a:pPr lvl="4"/>
            <a:r>
              <a:rPr lang="en-US" b="0" dirty="0" smtClean="0"/>
              <a:t>Fifth level</a:t>
            </a:r>
            <a:endParaRPr lang="en-US" b="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673673" y="6513557"/>
            <a:ext cx="4180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73C72FF6-7745-473C-B99F-2007CB921F84}" type="slidenum">
              <a:rPr lang="en-US" sz="1100" b="0" smtClean="0">
                <a:solidFill>
                  <a:schemeClr val="tx1">
                    <a:lumMod val="50000"/>
                    <a:lumOff val="50000"/>
                  </a:schemeClr>
                </a:solidFill>
                <a:latin typeface="Eurostile"/>
                <a:cs typeface="Eurostile"/>
              </a:rPr>
              <a:pPr algn="l"/>
              <a:t>‹#›</a:t>
            </a:fld>
            <a:endParaRPr lang="en-US" sz="1100" b="0" dirty="0" smtClean="0">
              <a:solidFill>
                <a:schemeClr val="tx1">
                  <a:lumMod val="50000"/>
                  <a:lumOff val="50000"/>
                </a:schemeClr>
              </a:solidFill>
              <a:latin typeface="Eurostile"/>
              <a:cs typeface="Eurostile"/>
            </a:endParaRPr>
          </a:p>
        </p:txBody>
      </p:sp>
      <p:pic>
        <p:nvPicPr>
          <p:cNvPr id="2" name="Picture 1" descr="www.mit.gif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7" y="6538795"/>
            <a:ext cx="407085" cy="2363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42" r:id="rId3"/>
    <p:sldLayoutId id="2147483745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129115"/>
            <a:ext cx="9144000" cy="728884"/>
          </a:xfrm>
          <a:prstGeom prst="rect">
            <a:avLst/>
          </a:prstGeom>
          <a:solidFill>
            <a:srgbClr val="0E36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84928" y="6133521"/>
            <a:ext cx="4146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996B4"/>
                </a:solidFill>
                <a:latin typeface="Eurostile"/>
                <a:cs typeface="Eurostile"/>
              </a:rPr>
              <a:t>W</a:t>
            </a:r>
            <a:r>
              <a:rPr lang="en-US" sz="2000" dirty="0" smtClean="0">
                <a:solidFill>
                  <a:srgbClr val="7996B4"/>
                </a:solidFill>
                <a:latin typeface="Eurostile"/>
                <a:cs typeface="Eurostile"/>
              </a:rPr>
              <a:t>ebsite:  LAE.MIT.EDU</a:t>
            </a:r>
          </a:p>
          <a:p>
            <a:r>
              <a:rPr lang="en-US" sz="2000" dirty="0" smtClean="0">
                <a:solidFill>
                  <a:srgbClr val="7996B4"/>
                </a:solidFill>
                <a:latin typeface="Eurostile"/>
                <a:cs typeface="Eurostile"/>
              </a:rPr>
              <a:t>Twitter:    @MIT_LAE</a:t>
            </a:r>
          </a:p>
        </p:txBody>
      </p:sp>
      <p:pic>
        <p:nvPicPr>
          <p:cNvPr id="6" name="Picture 5" descr="LAE_logo_lar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82" y="202274"/>
            <a:ext cx="5146658" cy="1160296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1568612" y="4164511"/>
            <a:ext cx="6374358" cy="1917652"/>
          </a:xfrm>
          <a:prstGeom prst="rect">
            <a:avLst/>
          </a:prstGeom>
        </p:spPr>
        <p:txBody>
          <a:bodyPr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2400"/>
              </a:spcBef>
            </a:pPr>
            <a:r>
              <a:rPr lang="en-US" sz="3600" dirty="0" smtClean="0">
                <a:solidFill>
                  <a:srgbClr val="0E366C"/>
                </a:solidFill>
                <a:latin typeface="Eurostile"/>
                <a:cs typeface="Eurostile"/>
              </a:rPr>
              <a:t>J-Zephyr</a:t>
            </a:r>
            <a:r>
              <a:rPr lang="en-US" sz="3600" dirty="0" smtClean="0">
                <a:solidFill>
                  <a:srgbClr val="0E366C"/>
                </a:solidFill>
                <a:latin typeface="Eurostile"/>
                <a:cs typeface="Eurostile"/>
              </a:rPr>
              <a:t/>
            </a:r>
            <a:br>
              <a:rPr lang="en-US" sz="3600" dirty="0" smtClean="0">
                <a:solidFill>
                  <a:srgbClr val="0E366C"/>
                </a:solidFill>
                <a:latin typeface="Eurostile"/>
                <a:cs typeface="Eurostile"/>
              </a:rPr>
            </a:br>
            <a:r>
              <a:rPr lang="en-US" sz="2400" b="0" dirty="0" smtClean="0">
                <a:solidFill>
                  <a:srgbClr val="0E366C"/>
                </a:solidFill>
                <a:latin typeface="Eurostile"/>
                <a:cs typeface="Eurostile"/>
              </a:rPr>
              <a:t>Sebastian D. Eastham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8" b="25187"/>
          <a:stretch/>
        </p:blipFill>
        <p:spPr>
          <a:xfrm>
            <a:off x="0" y="1581912"/>
            <a:ext cx="9144000" cy="2631948"/>
          </a:xfrm>
          <a:prstGeom prst="rect">
            <a:avLst/>
          </a:prstGeom>
        </p:spPr>
      </p:pic>
      <p:pic>
        <p:nvPicPr>
          <p:cNvPr id="11" name="Picture 10" descr="MI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054" y="334077"/>
            <a:ext cx="1560445" cy="86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0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DArrays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Grid distribution automatically determined on a 2-D (surface pressure) array in initialization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All subsequent </a:t>
            </a:r>
            <a:r>
              <a:rPr lang="en-US" dirty="0" err="1" smtClean="0"/>
              <a:t>DArrays</a:t>
            </a:r>
            <a:r>
              <a:rPr lang="en-US" dirty="0" smtClean="0"/>
              <a:t> use this grid as their basis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All cores have access to:</a:t>
            </a:r>
          </a:p>
          <a:p>
            <a:pPr marL="852488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Restricted latitudes</a:t>
            </a:r>
          </a:p>
          <a:p>
            <a:pPr marL="852488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Restricted longitudes</a:t>
            </a:r>
          </a:p>
          <a:p>
            <a:pPr marL="852488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All pressure levels</a:t>
            </a:r>
          </a:p>
          <a:p>
            <a:pPr marL="852488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All tracers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077284"/>
              </p:ext>
            </p:extLst>
          </p:nvPr>
        </p:nvGraphicFramePr>
        <p:xfrm>
          <a:off x="5575142" y="2762813"/>
          <a:ext cx="3210045" cy="3279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009"/>
                <a:gridCol w="642009"/>
                <a:gridCol w="642009"/>
                <a:gridCol w="642009"/>
                <a:gridCol w="642009"/>
              </a:tblGrid>
              <a:tr h="6558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558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558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6558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6558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836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Initially intended to use “common-block” approach, holding </a:t>
            </a:r>
            <a:r>
              <a:rPr lang="en-US" dirty="0" err="1" smtClean="0"/>
              <a:t>DArrays</a:t>
            </a:r>
            <a:r>
              <a:rPr lang="en-US" dirty="0" smtClean="0"/>
              <a:t> as module variables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This caused a huge number of problems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Now pass large data structures (e.g. meteorological state variable holds 74 72x46x72 </a:t>
            </a:r>
            <a:r>
              <a:rPr lang="en-US" dirty="0" err="1" smtClean="0"/>
              <a:t>DArrays</a:t>
            </a:r>
            <a:r>
              <a:rPr lang="en-US" dirty="0" smtClean="0"/>
              <a:t>) </a:t>
            </a:r>
            <a:r>
              <a:rPr lang="en-US" smtClean="0"/>
              <a:t>between functions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148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status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Implemented so far: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Model initialization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Single machine parallelization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Read-in of meteorological data from FORTRAN formatted records (BPCH)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Derivation of 3-D pressure fluxes from meteorological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Simple emissions scheme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Horizontal advection and mixing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2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Excellent learning experience in parallel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Inter-worker communication prohibitively slow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Parallel debugging much slower than serial!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5000+ lines of code do not guarantee results</a:t>
            </a:r>
          </a:p>
        </p:txBody>
      </p:sp>
    </p:spTree>
    <p:extLst>
      <p:ext uri="{BB962C8B-B14F-4D97-AF65-F5344CB8AC3E}">
        <p14:creationId xmlns:p14="http://schemas.microsoft.com/office/powerpoint/2010/main" val="265866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Project intended to give insight into difficulties that crop up when solving large problems in parallel fashion</a:t>
            </a:r>
          </a:p>
          <a:p>
            <a:r>
              <a:rPr lang="en-US" dirty="0" smtClean="0"/>
              <a:t>Highlighted disproportionate penalties associated with communication</a:t>
            </a:r>
          </a:p>
          <a:p>
            <a:r>
              <a:rPr lang="en-US" dirty="0" smtClean="0"/>
              <a:t>Demonstrated importance of intelligent domain decomposition</a:t>
            </a:r>
          </a:p>
          <a:p>
            <a:r>
              <a:rPr lang="en-US" dirty="0" smtClean="0"/>
              <a:t>Showcased Julia capabilities – extremely rough first pass still capable of emulating CTM on simple 6-core machine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38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48425" y="1172256"/>
            <a:ext cx="7615478" cy="117390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Current domain decomposition is far from ideal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Priority 1: Optimize “halo exchange”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696746"/>
              </p:ext>
            </p:extLst>
          </p:nvPr>
        </p:nvGraphicFramePr>
        <p:xfrm>
          <a:off x="852671" y="2461871"/>
          <a:ext cx="3210045" cy="3279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009"/>
                <a:gridCol w="642009"/>
                <a:gridCol w="642009"/>
                <a:gridCol w="642009"/>
                <a:gridCol w="642009"/>
              </a:tblGrid>
              <a:tr h="655834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chemeClr val="tx1"/>
                        </a:solidFill>
                        <a:latin typeface="Eurostile" panose="020B0504020202050204" pitchFamily="34" charset="0"/>
                        <a:cs typeface="EucrosiaUPC" panose="02020603050405020304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Eurostile" panose="020B0504020202050204" pitchFamily="34" charset="0"/>
                        <a:cs typeface="EucrosiaUPC" panose="02020603050405020304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Eurostile" panose="020B0504020202050204" pitchFamily="34" charset="0"/>
                          <a:cs typeface="EucrosiaUPC" panose="02020603050405020304" pitchFamily="18" charset="-34"/>
                        </a:rPr>
                        <a:t>J+2</a:t>
                      </a:r>
                      <a:endParaRPr lang="en-US" b="0" dirty="0">
                        <a:solidFill>
                          <a:schemeClr val="tx1"/>
                        </a:solidFill>
                        <a:latin typeface="Eurostile" panose="020B0504020202050204" pitchFamily="34" charset="0"/>
                        <a:cs typeface="EucrosiaUPC" panose="02020603050405020304" pitchFamily="18" charset="-34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Eurostile" panose="020B0504020202050204" pitchFamily="34" charset="0"/>
                        <a:cs typeface="EucrosiaUPC" panose="02020603050405020304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Eurostile" panose="020B0504020202050204" pitchFamily="34" charset="0"/>
                        <a:cs typeface="EucrosiaUPC" panose="02020603050405020304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55834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Eurostile" panose="020B0504020202050204" pitchFamily="34" charset="0"/>
                        <a:cs typeface="EucrosiaUPC" panose="02020603050405020304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Eurostile" panose="020B0504020202050204" pitchFamily="34" charset="0"/>
                        <a:cs typeface="EucrosiaUPC" panose="02020603050405020304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Eurostile" panose="020B0504020202050204" pitchFamily="34" charset="0"/>
                          <a:cs typeface="EucrosiaUPC" panose="02020603050405020304" pitchFamily="18" charset="-34"/>
                        </a:rPr>
                        <a:t>J+1</a:t>
                      </a:r>
                      <a:endParaRPr lang="en-US" b="0" dirty="0">
                        <a:solidFill>
                          <a:schemeClr val="tx1"/>
                        </a:solidFill>
                        <a:latin typeface="Eurostile" panose="020B0504020202050204" pitchFamily="34" charset="0"/>
                        <a:cs typeface="EucrosiaUPC" panose="02020603050405020304" pitchFamily="18" charset="-34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Eurostile" panose="020B0504020202050204" pitchFamily="34" charset="0"/>
                        <a:cs typeface="EucrosiaUPC" panose="02020603050405020304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Eurostile" panose="020B0504020202050204" pitchFamily="34" charset="0"/>
                        <a:cs typeface="EucrosiaUPC" panose="02020603050405020304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55834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Eurostile" panose="020B0504020202050204" pitchFamily="34" charset="0"/>
                          <a:cs typeface="EucrosiaUPC" panose="02020603050405020304" pitchFamily="18" charset="-34"/>
                        </a:rPr>
                        <a:t>I-2</a:t>
                      </a:r>
                      <a:endParaRPr lang="en-US" b="0" dirty="0">
                        <a:solidFill>
                          <a:schemeClr val="tx1"/>
                        </a:solidFill>
                        <a:latin typeface="Eurostile" panose="020B0504020202050204" pitchFamily="34" charset="0"/>
                        <a:cs typeface="EucrosiaUPC" panose="02020603050405020304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Eurostile" panose="020B0504020202050204" pitchFamily="34" charset="0"/>
                          <a:cs typeface="EucrosiaUPC" panose="02020603050405020304" pitchFamily="18" charset="-34"/>
                        </a:rPr>
                        <a:t>I-1</a:t>
                      </a:r>
                      <a:endParaRPr lang="en-US" b="0" dirty="0">
                        <a:solidFill>
                          <a:schemeClr val="tx1"/>
                        </a:solidFill>
                        <a:latin typeface="Eurostile" panose="020B0504020202050204" pitchFamily="34" charset="0"/>
                        <a:cs typeface="EucrosiaUPC" panose="02020603050405020304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Eurostile" panose="020B0504020202050204" pitchFamily="34" charset="0"/>
                          <a:cs typeface="EucrosiaUPC" panose="02020603050405020304" pitchFamily="18" charset="-34"/>
                        </a:rPr>
                        <a:t>I,J</a:t>
                      </a:r>
                      <a:endParaRPr lang="en-US" b="0" dirty="0">
                        <a:solidFill>
                          <a:schemeClr val="bg1"/>
                        </a:solidFill>
                        <a:latin typeface="Eurostile" panose="020B0504020202050204" pitchFamily="34" charset="0"/>
                        <a:cs typeface="EucrosiaUPC" panose="02020603050405020304" pitchFamily="18" charset="-34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Eurostile" panose="020B0504020202050204" pitchFamily="34" charset="0"/>
                          <a:cs typeface="EucrosiaUPC" panose="02020603050405020304" pitchFamily="18" charset="-34"/>
                        </a:rPr>
                        <a:t>I+1</a:t>
                      </a:r>
                      <a:endParaRPr lang="en-US" b="0" dirty="0">
                        <a:solidFill>
                          <a:schemeClr val="tx1"/>
                        </a:solidFill>
                        <a:latin typeface="Eurostile" panose="020B0504020202050204" pitchFamily="34" charset="0"/>
                        <a:cs typeface="EucrosiaUPC" panose="02020603050405020304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Eurostile" panose="020B0504020202050204" pitchFamily="34" charset="0"/>
                          <a:cs typeface="EucrosiaUPC" panose="02020603050405020304" pitchFamily="18" charset="-34"/>
                        </a:rPr>
                        <a:t>I+2</a:t>
                      </a:r>
                      <a:endParaRPr lang="en-US" b="0" dirty="0">
                        <a:solidFill>
                          <a:schemeClr val="tx1"/>
                        </a:solidFill>
                        <a:latin typeface="Eurostile" panose="020B0504020202050204" pitchFamily="34" charset="0"/>
                        <a:cs typeface="EucrosiaUPC" panose="02020603050405020304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55834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Eurostile" panose="020B0504020202050204" pitchFamily="34" charset="0"/>
                        <a:cs typeface="EucrosiaUPC" panose="02020603050405020304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Eurostile" panose="020B0504020202050204" pitchFamily="34" charset="0"/>
                        <a:cs typeface="EucrosiaUPC" panose="02020603050405020304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Eurostile" panose="020B0504020202050204" pitchFamily="34" charset="0"/>
                          <a:cs typeface="EucrosiaUPC" panose="02020603050405020304" pitchFamily="18" charset="-34"/>
                        </a:rPr>
                        <a:t>J-1</a:t>
                      </a:r>
                      <a:endParaRPr lang="en-US" b="0" dirty="0">
                        <a:solidFill>
                          <a:schemeClr val="tx1"/>
                        </a:solidFill>
                        <a:latin typeface="Eurostile" panose="020B0504020202050204" pitchFamily="34" charset="0"/>
                        <a:cs typeface="EucrosiaUPC" panose="02020603050405020304" pitchFamily="18" charset="-34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Eurostile" panose="020B0504020202050204" pitchFamily="34" charset="0"/>
                        <a:cs typeface="EucrosiaUPC" panose="02020603050405020304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Eurostile" panose="020B0504020202050204" pitchFamily="34" charset="0"/>
                        <a:cs typeface="EucrosiaUPC" panose="02020603050405020304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55834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Eurostile" panose="020B0504020202050204" pitchFamily="34" charset="0"/>
                        <a:cs typeface="EucrosiaUPC" panose="02020603050405020304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Eurostile" panose="020B0504020202050204" pitchFamily="34" charset="0"/>
                        <a:cs typeface="EucrosiaUPC" panose="02020603050405020304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Eurostile" panose="020B0504020202050204" pitchFamily="34" charset="0"/>
                          <a:cs typeface="EucrosiaUPC" panose="02020603050405020304" pitchFamily="18" charset="-34"/>
                        </a:rPr>
                        <a:t>J-2</a:t>
                      </a:r>
                      <a:endParaRPr lang="en-US" b="0" dirty="0">
                        <a:solidFill>
                          <a:schemeClr val="tx1"/>
                        </a:solidFill>
                        <a:latin typeface="Eurostile" panose="020B0504020202050204" pitchFamily="34" charset="0"/>
                        <a:cs typeface="EucrosiaUPC" panose="02020603050405020304" pitchFamily="18" charset="-34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Eurostile" panose="020B0504020202050204" pitchFamily="34" charset="0"/>
                        <a:cs typeface="EucrosiaUPC" panose="02020603050405020304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Eurostile" panose="020B0504020202050204" pitchFamily="34" charset="0"/>
                        <a:cs typeface="EucrosiaUPC" panose="02020603050405020304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 Placeholder 2"/>
          <p:cNvSpPr txBox="1">
            <a:spLocks/>
          </p:cNvSpPr>
          <p:nvPr/>
        </p:nvSpPr>
        <p:spPr>
          <a:xfrm>
            <a:off x="4174958" y="2306052"/>
            <a:ext cx="4531352" cy="4215063"/>
          </a:xfrm>
          <a:prstGeom prst="rect">
            <a:avLst/>
          </a:prstGeom>
        </p:spPr>
        <p:txBody>
          <a:bodyPr/>
          <a:lstStyle>
            <a:lvl1pPr marL="3175" indent="-3175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0">
                <a:solidFill>
                  <a:schemeClr val="tx1"/>
                </a:solidFill>
                <a:latin typeface="Eurostile"/>
                <a:ea typeface="+mn-ea"/>
                <a:cs typeface="Eurostile"/>
              </a:defRPr>
            </a:lvl1pPr>
            <a:lvl2pPr marL="398463" indent="-236538" algn="l" rtl="0" eaLnBrk="0" fontAlgn="base" hangingPunct="0">
              <a:lnSpc>
                <a:spcPts val="3100"/>
              </a:lnSpc>
              <a:spcBef>
                <a:spcPts val="1000"/>
              </a:spcBef>
              <a:spcAft>
                <a:spcPct val="0"/>
              </a:spcAft>
              <a:buSzPct val="80000"/>
              <a:buFont typeface="Symbol" pitchFamily="18" charset="2"/>
              <a:buChar char=""/>
              <a:defRPr sz="2800" b="0">
                <a:solidFill>
                  <a:schemeClr val="tx1"/>
                </a:solidFill>
                <a:latin typeface="Eurostile"/>
                <a:cs typeface="Eurostile"/>
              </a:defRPr>
            </a:lvl2pPr>
            <a:lvl3pPr marL="7461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–"/>
              <a:defRPr sz="2000" b="0">
                <a:solidFill>
                  <a:schemeClr val="tx1"/>
                </a:solidFill>
                <a:latin typeface="Eurostile"/>
                <a:cs typeface="Eurostile"/>
              </a:defRPr>
            </a:lvl3pPr>
            <a:lvl4pPr marL="12017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b="0">
                <a:solidFill>
                  <a:schemeClr val="tx1"/>
                </a:solidFill>
                <a:latin typeface="Eurostile"/>
                <a:cs typeface="Eurostile"/>
              </a:defRPr>
            </a:lvl4pPr>
            <a:lvl5pPr marL="148431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0">
                <a:solidFill>
                  <a:schemeClr val="tx1"/>
                </a:solidFill>
                <a:latin typeface="Eurostile"/>
                <a:cs typeface="Eurostile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kern="0" dirty="0" smtClean="0"/>
              <a:t>Cell [I,J] here requires data from 3 other workers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kern="0" dirty="0" smtClean="0"/>
              <a:t>Problem worsens at poles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kern="0" dirty="0" smtClean="0"/>
              <a:t>Should assign polar caps to single workers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kern="0" dirty="0"/>
          </a:p>
        </p:txBody>
      </p:sp>
      <p:grpSp>
        <p:nvGrpSpPr>
          <p:cNvPr id="23" name="Group 22"/>
          <p:cNvGrpSpPr/>
          <p:nvPr/>
        </p:nvGrpSpPr>
        <p:grpSpPr>
          <a:xfrm>
            <a:off x="716079" y="2313645"/>
            <a:ext cx="3591226" cy="3591226"/>
            <a:chOff x="-1497733" y="1893750"/>
            <a:chExt cx="4451684" cy="4451684"/>
          </a:xfrm>
        </p:grpSpPr>
        <p:sp>
          <p:nvSpPr>
            <p:cNvPr id="6" name="Oval 5"/>
            <p:cNvSpPr/>
            <p:nvPr/>
          </p:nvSpPr>
          <p:spPr>
            <a:xfrm>
              <a:off x="-1497733" y="1893750"/>
              <a:ext cx="4451684" cy="4451684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-807141" y="2584342"/>
              <a:ext cx="3070500" cy="307050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-145404" y="3246079"/>
              <a:ext cx="1747026" cy="1747026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>
              <a:stCxn id="6" idx="0"/>
              <a:endCxn id="6" idx="4"/>
            </p:cNvCxnSpPr>
            <p:nvPr/>
          </p:nvCxnSpPr>
          <p:spPr>
            <a:xfrm>
              <a:off x="728109" y="1893750"/>
              <a:ext cx="0" cy="4451684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6" idx="2"/>
              <a:endCxn id="6" idx="6"/>
            </p:cNvCxnSpPr>
            <p:nvPr/>
          </p:nvCxnSpPr>
          <p:spPr>
            <a:xfrm>
              <a:off x="-1497733" y="4119592"/>
              <a:ext cx="4451684" cy="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6" idx="1"/>
            </p:cNvCxnSpPr>
            <p:nvPr/>
          </p:nvCxnSpPr>
          <p:spPr>
            <a:xfrm>
              <a:off x="-845799" y="2545684"/>
              <a:ext cx="3109158" cy="3109158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6" idx="7"/>
              <a:endCxn id="6" idx="3"/>
            </p:cNvCxnSpPr>
            <p:nvPr/>
          </p:nvCxnSpPr>
          <p:spPr>
            <a:xfrm flipH="1">
              <a:off x="-845799" y="2545684"/>
              <a:ext cx="3147816" cy="3147816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461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Add vertical transport</a:t>
            </a:r>
          </a:p>
          <a:p>
            <a:pPr marL="852488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Routines in place but not yet tested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Verify horizontal and vertical transport against GEOS-</a:t>
            </a:r>
            <a:r>
              <a:rPr lang="en-US" dirty="0" err="1" smtClean="0"/>
              <a:t>Chem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Perform timing analysis</a:t>
            </a:r>
          </a:p>
          <a:p>
            <a:pPr marL="852488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Excessive inter-worker communication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Add deep convection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Add PBL mixing</a:t>
            </a:r>
          </a:p>
        </p:txBody>
      </p:sp>
    </p:spTree>
    <p:extLst>
      <p:ext uri="{BB962C8B-B14F-4D97-AF65-F5344CB8AC3E}">
        <p14:creationId xmlns:p14="http://schemas.microsoft.com/office/powerpoint/2010/main" val="287368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E36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47020" y="4527985"/>
            <a:ext cx="41467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996B4"/>
                </a:solidFill>
                <a:latin typeface="Eurostile"/>
                <a:cs typeface="Eurostile"/>
              </a:rPr>
              <a:t>Presenter Name</a:t>
            </a:r>
            <a:br>
              <a:rPr lang="en-US" sz="2000" b="1" dirty="0" smtClean="0">
                <a:solidFill>
                  <a:srgbClr val="7996B4"/>
                </a:solidFill>
                <a:latin typeface="Eurostile"/>
                <a:cs typeface="Eurostile"/>
              </a:rPr>
            </a:br>
            <a:r>
              <a:rPr lang="en-US" sz="2000" dirty="0" smtClean="0">
                <a:solidFill>
                  <a:srgbClr val="7996B4"/>
                </a:solidFill>
                <a:latin typeface="Eurostile"/>
                <a:cs typeface="Eurostile"/>
              </a:rPr>
              <a:t>seastham@mit.edu</a:t>
            </a:r>
            <a:br>
              <a:rPr lang="en-US" sz="2000" dirty="0" smtClean="0">
                <a:solidFill>
                  <a:srgbClr val="7996B4"/>
                </a:solidFill>
                <a:latin typeface="Eurostile"/>
                <a:cs typeface="Eurostile"/>
              </a:rPr>
            </a:br>
            <a:r>
              <a:rPr lang="en-US" sz="2000" dirty="0" smtClean="0">
                <a:solidFill>
                  <a:srgbClr val="7996B4"/>
                </a:solidFill>
                <a:latin typeface="Eurostile"/>
                <a:cs typeface="Eurostile"/>
              </a:rPr>
              <a:t/>
            </a:r>
            <a:br>
              <a:rPr lang="en-US" sz="2000" dirty="0" smtClean="0">
                <a:solidFill>
                  <a:srgbClr val="7996B4"/>
                </a:solidFill>
                <a:latin typeface="Eurostile"/>
                <a:cs typeface="Eurostile"/>
              </a:rPr>
            </a:br>
            <a:r>
              <a:rPr lang="en-US" sz="2000" dirty="0" smtClean="0">
                <a:solidFill>
                  <a:srgbClr val="7996B4"/>
                </a:solidFill>
                <a:latin typeface="Eurostile"/>
                <a:cs typeface="Eurostile"/>
              </a:rPr>
              <a:t>Website:  LAE.MIT.EDU</a:t>
            </a:r>
          </a:p>
          <a:p>
            <a:r>
              <a:rPr lang="en-US" sz="2000" dirty="0" smtClean="0">
                <a:solidFill>
                  <a:srgbClr val="7996B4"/>
                </a:solidFill>
                <a:latin typeface="Eurostile"/>
                <a:cs typeface="Eurostile"/>
              </a:rPr>
              <a:t>Twitter:    @MIT_LAE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alphaModFix amt="53000"/>
          </a:blip>
          <a:srcRect t="786" b="-2162"/>
          <a:stretch/>
        </p:blipFill>
        <p:spPr>
          <a:xfrm>
            <a:off x="438994" y="2420300"/>
            <a:ext cx="2163735" cy="1857151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2745681" y="2372369"/>
            <a:ext cx="6398319" cy="1780750"/>
          </a:xfrm>
          <a:prstGeom prst="rect">
            <a:avLst/>
          </a:prstGeom>
        </p:spPr>
        <p:txBody>
          <a:bodyPr anchor="ctr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ts val="2400"/>
              </a:spcBef>
            </a:pPr>
            <a:r>
              <a:rPr lang="en-US" sz="4800" b="0" dirty="0" smtClean="0">
                <a:solidFill>
                  <a:srgbClr val="7996B4"/>
                </a:solidFill>
                <a:latin typeface="Eurostile"/>
                <a:cs typeface="Eurostile"/>
              </a:rPr>
              <a:t>Laboratory for Aviation</a:t>
            </a:r>
            <a:br>
              <a:rPr lang="en-US" sz="4800" b="0" dirty="0" smtClean="0">
                <a:solidFill>
                  <a:srgbClr val="7996B4"/>
                </a:solidFill>
                <a:latin typeface="Eurostile"/>
                <a:cs typeface="Eurostile"/>
              </a:rPr>
            </a:br>
            <a:r>
              <a:rPr lang="en-US" sz="4800" b="0" dirty="0" smtClean="0">
                <a:solidFill>
                  <a:srgbClr val="7996B4"/>
                </a:solidFill>
                <a:latin typeface="Eurostile"/>
                <a:cs typeface="Eurostile"/>
              </a:rPr>
              <a:t>and the Environment</a:t>
            </a:r>
            <a:br>
              <a:rPr lang="en-US" sz="4800" b="0" dirty="0" smtClean="0">
                <a:solidFill>
                  <a:srgbClr val="7996B4"/>
                </a:solidFill>
                <a:latin typeface="Eurostile"/>
                <a:cs typeface="Eurostile"/>
              </a:rPr>
            </a:br>
            <a:r>
              <a:rPr lang="en-US" sz="2400" b="0" dirty="0" smtClean="0">
                <a:solidFill>
                  <a:srgbClr val="7996B4"/>
                </a:solidFill>
                <a:latin typeface="Eurostile"/>
                <a:cs typeface="Eurostile"/>
              </a:rPr>
              <a:t>Massachusetts Institute of Technology</a:t>
            </a:r>
            <a:endParaRPr lang="en-US" sz="2400" b="0" dirty="0">
              <a:solidFill>
                <a:srgbClr val="7996B4"/>
              </a:solidFill>
              <a:latin typeface="Eurostile"/>
              <a:cs typeface="Eurostile"/>
            </a:endParaRPr>
          </a:p>
        </p:txBody>
      </p:sp>
    </p:spTree>
    <p:extLst>
      <p:ext uri="{BB962C8B-B14F-4D97-AF65-F5344CB8AC3E}">
        <p14:creationId xmlns:p14="http://schemas.microsoft.com/office/powerpoint/2010/main" val="76183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89367" y="3405094"/>
            <a:ext cx="8658690" cy="3264061"/>
          </a:xfrm>
          <a:prstGeom prst="roundRect">
            <a:avLst/>
          </a:prstGeom>
          <a:solidFill>
            <a:schemeClr val="accent1">
              <a:alpha val="8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r>
              <a:rPr lang="en-US" sz="3600" i="1" dirty="0" smtClean="0">
                <a:solidFill>
                  <a:schemeClr val="bg1"/>
                </a:solidFill>
                <a:latin typeface="Eurostile" panose="020B0504020202050204" pitchFamily="34" charset="0"/>
              </a:rPr>
              <a:t>Analysis</a:t>
            </a:r>
            <a:endParaRPr lang="en-US" sz="3600" i="1" dirty="0">
              <a:solidFill>
                <a:schemeClr val="bg1"/>
              </a:solidFill>
              <a:latin typeface="Eurostile" panose="020B050402020205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9367" y="1088020"/>
            <a:ext cx="8658690" cy="3264061"/>
          </a:xfrm>
          <a:prstGeom prst="roundRect">
            <a:avLst/>
          </a:prstGeom>
          <a:solidFill>
            <a:schemeClr val="tx2">
              <a:lumMod val="20000"/>
              <a:lumOff val="80000"/>
              <a:alpha val="8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US" sz="3600" i="1" dirty="0" smtClean="0">
                <a:latin typeface="Eurostile" panose="020B0504020202050204" pitchFamily="34" charset="0"/>
              </a:rPr>
              <a:t>Modeling</a:t>
            </a:r>
            <a:endParaRPr lang="en-US" i="1" dirty="0">
              <a:latin typeface="Eurostile" panose="020B050402020205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29207" y="5011513"/>
            <a:ext cx="6157732" cy="11906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3600" dirty="0" smtClean="0">
                <a:latin typeface="Eurostile" panose="020B0504020202050204" pitchFamily="34" charset="0"/>
              </a:rPr>
              <a:t>MATLAB: Slow, accessible</a:t>
            </a:r>
          </a:p>
          <a:p>
            <a:pPr algn="r"/>
            <a:r>
              <a:rPr lang="en-US" sz="3600" dirty="0" smtClean="0">
                <a:latin typeface="Eurostile" panose="020B0504020202050204" pitchFamily="34" charset="0"/>
              </a:rPr>
              <a:t>Well suited to analysis</a:t>
            </a:r>
            <a:endParaRPr lang="en-US" sz="3600" dirty="0">
              <a:latin typeface="Eurostile" panose="020B050402020205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29207" y="1379536"/>
            <a:ext cx="4618297" cy="132422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3600" dirty="0" smtClean="0">
                <a:latin typeface="Eurostile" panose="020B0504020202050204" pitchFamily="34" charset="0"/>
              </a:rPr>
              <a:t>FORTRAN: Fast</a:t>
            </a:r>
          </a:p>
          <a:p>
            <a:pPr algn="r"/>
            <a:r>
              <a:rPr lang="en-US" sz="3600" dirty="0" smtClean="0">
                <a:latin typeface="Eurostile" panose="020B0504020202050204" pitchFamily="34" charset="0"/>
              </a:rPr>
              <a:t>Somewhat hostile</a:t>
            </a:r>
            <a:endParaRPr lang="en-US" sz="3600" dirty="0">
              <a:latin typeface="Eurostile" panose="020B050402020205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aim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29207" y="3540783"/>
            <a:ext cx="2662176" cy="61559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3600" dirty="0" smtClean="0">
                <a:latin typeface="Eurostile" panose="020B0504020202050204" pitchFamily="34" charset="0"/>
              </a:rPr>
              <a:t>Julia…?</a:t>
            </a:r>
            <a:endParaRPr lang="en-US" sz="3600" dirty="0">
              <a:latin typeface="Eurostile" panose="020B0504020202050204" pitchFamily="34" charset="0"/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849085" y="1284790"/>
            <a:ext cx="1053296" cy="5127585"/>
          </a:xfrm>
          <a:prstGeom prst="upArrow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latin typeface="Eurostile" panose="020B0504020202050204" pitchFamily="34" charset="0"/>
              </a:rPr>
              <a:t>INCREASING SPEED</a:t>
            </a:r>
            <a:endParaRPr lang="en-US" sz="2400" dirty="0">
              <a:latin typeface="Eurostile" panose="020B05040202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28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6" grpId="0" animBg="1"/>
      <p:bldP spid="5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model: GEOS-</a:t>
            </a:r>
            <a:r>
              <a:rPr lang="en-US" dirty="0" err="1" smtClean="0"/>
              <a:t>Chem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-337798" y="2724034"/>
            <a:ext cx="10026315" cy="3679891"/>
            <a:chOff x="-513347" y="2816600"/>
            <a:chExt cx="10026315" cy="3679891"/>
          </a:xfrm>
        </p:grpSpPr>
        <p:sp>
          <p:nvSpPr>
            <p:cNvPr id="5" name="Rectangle 4"/>
            <p:cNvSpPr/>
            <p:nvPr/>
          </p:nvSpPr>
          <p:spPr>
            <a:xfrm>
              <a:off x="-275776" y="2816600"/>
              <a:ext cx="9657347" cy="3561347"/>
            </a:xfrm>
            <a:prstGeom prst="rect">
              <a:avLst/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chemeClr val="bg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-513347" y="5983144"/>
              <a:ext cx="10026315" cy="513347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Bent Arrow 6"/>
          <p:cNvSpPr/>
          <p:nvPr/>
        </p:nvSpPr>
        <p:spPr>
          <a:xfrm>
            <a:off x="1396499" y="3681663"/>
            <a:ext cx="1755775" cy="2453881"/>
          </a:xfrm>
          <a:prstGeom prst="bentArrow">
            <a:avLst>
              <a:gd name="adj1" fmla="val 6220"/>
              <a:gd name="adj2" fmla="val 12471"/>
              <a:gd name="adj3" fmla="val 17405"/>
              <a:gd name="adj4" fmla="val 4375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2980935" y="3384987"/>
            <a:ext cx="2117558" cy="1026695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5839326" y="2969000"/>
            <a:ext cx="1499937" cy="712663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ent Arrow 9"/>
          <p:cNvSpPr/>
          <p:nvPr/>
        </p:nvSpPr>
        <p:spPr>
          <a:xfrm rot="5400000">
            <a:off x="2004670" y="4955826"/>
            <a:ext cx="725753" cy="1356117"/>
          </a:xfrm>
          <a:prstGeom prst="bentArrow">
            <a:avLst>
              <a:gd name="adj1" fmla="val 36001"/>
              <a:gd name="adj2" fmla="val 40001"/>
              <a:gd name="adj3" fmla="val 25000"/>
              <a:gd name="adj4" fmla="val 4375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loud 10"/>
          <p:cNvSpPr/>
          <p:nvPr/>
        </p:nvSpPr>
        <p:spPr>
          <a:xfrm>
            <a:off x="5418220" y="4050632"/>
            <a:ext cx="1171074" cy="513348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46" y="4974264"/>
            <a:ext cx="1344185" cy="1319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 Placeholder 2"/>
          <p:cNvSpPr txBox="1">
            <a:spLocks/>
          </p:cNvSpPr>
          <p:nvPr/>
        </p:nvSpPr>
        <p:spPr>
          <a:xfrm>
            <a:off x="1000825" y="1324656"/>
            <a:ext cx="7615478" cy="5067562"/>
          </a:xfrm>
          <a:prstGeom prst="rect">
            <a:avLst/>
          </a:prstGeom>
        </p:spPr>
        <p:txBody>
          <a:bodyPr/>
          <a:lstStyle>
            <a:lvl1pPr marL="3175" indent="-3175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0">
                <a:solidFill>
                  <a:schemeClr val="tx1"/>
                </a:solidFill>
                <a:latin typeface="Eurostile"/>
                <a:ea typeface="+mn-ea"/>
                <a:cs typeface="Eurostile"/>
              </a:defRPr>
            </a:lvl1pPr>
            <a:lvl2pPr marL="398463" indent="-236538" algn="l" rtl="0" eaLnBrk="0" fontAlgn="base" hangingPunct="0">
              <a:lnSpc>
                <a:spcPts val="3100"/>
              </a:lnSpc>
              <a:spcBef>
                <a:spcPts val="1000"/>
              </a:spcBef>
              <a:spcAft>
                <a:spcPct val="0"/>
              </a:spcAft>
              <a:buSzPct val="80000"/>
              <a:buFont typeface="Symbol" pitchFamily="18" charset="2"/>
              <a:buChar char=""/>
              <a:defRPr sz="2800" b="0">
                <a:solidFill>
                  <a:schemeClr val="tx1"/>
                </a:solidFill>
                <a:latin typeface="Eurostile"/>
                <a:cs typeface="Eurostile"/>
              </a:defRPr>
            </a:lvl2pPr>
            <a:lvl3pPr marL="7461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–"/>
              <a:defRPr sz="2000" b="0">
                <a:solidFill>
                  <a:schemeClr val="tx1"/>
                </a:solidFill>
                <a:latin typeface="Eurostile"/>
                <a:cs typeface="Eurostile"/>
              </a:defRPr>
            </a:lvl3pPr>
            <a:lvl4pPr marL="12017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b="0">
                <a:solidFill>
                  <a:schemeClr val="tx1"/>
                </a:solidFill>
                <a:latin typeface="Eurostile"/>
                <a:cs typeface="Eurostile"/>
              </a:defRPr>
            </a:lvl4pPr>
            <a:lvl5pPr marL="148431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0">
                <a:solidFill>
                  <a:schemeClr val="tx1"/>
                </a:solidFill>
                <a:latin typeface="Eurostile"/>
                <a:cs typeface="Eurostile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kern="0" dirty="0" smtClean="0"/>
              <a:t>Chemistry Transport Model (CTM)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kern="0" dirty="0" smtClean="0"/>
              <a:t>Simulates atmosphere using combination of CFD with chemistry solver</a:t>
            </a:r>
          </a:p>
        </p:txBody>
      </p:sp>
    </p:spTree>
    <p:extLst>
      <p:ext uri="{BB962C8B-B14F-4D97-AF65-F5344CB8AC3E}">
        <p14:creationId xmlns:p14="http://schemas.microsoft.com/office/powerpoint/2010/main" val="164015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model: J-Zephyr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230451"/>
              </p:ext>
            </p:extLst>
          </p:nvPr>
        </p:nvGraphicFramePr>
        <p:xfrm>
          <a:off x="517001" y="1211805"/>
          <a:ext cx="8234285" cy="4598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8634"/>
                <a:gridCol w="2627453"/>
                <a:gridCol w="2848198"/>
              </a:tblGrid>
              <a:tr h="4598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Eurostile" panose="020B0504020202050204" pitchFamily="34" charset="0"/>
                        </a:rPr>
                        <a:t>Feature</a:t>
                      </a:r>
                      <a:endParaRPr lang="en-US" sz="2400" dirty="0">
                        <a:latin typeface="Eurostile" panose="020B050402020205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Eurostile" panose="020B0504020202050204" pitchFamily="34" charset="0"/>
                        </a:rPr>
                        <a:t>GEOS-</a:t>
                      </a:r>
                      <a:r>
                        <a:rPr lang="en-US" sz="2400" dirty="0" err="1" smtClean="0">
                          <a:latin typeface="Eurostile" panose="020B0504020202050204" pitchFamily="34" charset="0"/>
                        </a:rPr>
                        <a:t>Chem</a:t>
                      </a:r>
                      <a:endParaRPr lang="en-US" sz="2400" dirty="0">
                        <a:latin typeface="Eurostile" panose="020B050402020205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Eurostile" panose="020B0504020202050204" pitchFamily="34" charset="0"/>
                        </a:rPr>
                        <a:t>J-Zephyr</a:t>
                      </a:r>
                      <a:endParaRPr lang="en-US" sz="2400" dirty="0">
                        <a:latin typeface="Eurostile" panose="020B0504020202050204" pitchFamily="34" charset="0"/>
                      </a:endParaRPr>
                    </a:p>
                  </a:txBody>
                  <a:tcPr anchor="ctr"/>
                </a:tc>
              </a:tr>
              <a:tr h="459869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Eurostile" panose="020B0504020202050204" pitchFamily="34" charset="0"/>
                        </a:rPr>
                        <a:t>Language</a:t>
                      </a:r>
                      <a:endParaRPr lang="en-US" sz="2400" dirty="0">
                        <a:latin typeface="Eurostile" panose="020B050402020205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Eurostile" panose="020B0504020202050204" pitchFamily="34" charset="0"/>
                        </a:rPr>
                        <a:t>FORTRAN 77/90</a:t>
                      </a:r>
                      <a:endParaRPr lang="en-US" sz="2400" dirty="0">
                        <a:latin typeface="Eurostile" panose="020B050402020205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Eurostile" panose="020B0504020202050204" pitchFamily="34" charset="0"/>
                        </a:rPr>
                        <a:t>Julia v0.3.0</a:t>
                      </a:r>
                      <a:endParaRPr lang="en-US" sz="2400" dirty="0">
                        <a:latin typeface="Eurostile" panose="020B0504020202050204" pitchFamily="34" charset="0"/>
                      </a:endParaRPr>
                    </a:p>
                  </a:txBody>
                  <a:tcPr anchor="ctr"/>
                </a:tc>
              </a:tr>
              <a:tr h="459869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Eurostile" panose="020B0504020202050204" pitchFamily="34" charset="0"/>
                        </a:rPr>
                        <a:t>Chemistry?</a:t>
                      </a:r>
                      <a:endParaRPr lang="en-US" sz="2400" dirty="0">
                        <a:latin typeface="Eurostile" panose="020B050402020205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Eurostile" panose="020B0504020202050204" pitchFamily="34" charset="0"/>
                        </a:rPr>
                        <a:t>Yes</a:t>
                      </a:r>
                      <a:endParaRPr lang="en-US" sz="2400" dirty="0">
                        <a:latin typeface="Eurostile" panose="020B050402020205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Eurostile" panose="020B0504020202050204" pitchFamily="34" charset="0"/>
                        </a:rPr>
                        <a:t>No</a:t>
                      </a:r>
                      <a:endParaRPr lang="en-US" sz="2400" dirty="0">
                        <a:latin typeface="Eurostile" panose="020B0504020202050204" pitchFamily="34" charset="0"/>
                      </a:endParaRPr>
                    </a:p>
                  </a:txBody>
                  <a:tcPr anchor="ctr"/>
                </a:tc>
              </a:tr>
              <a:tr h="459869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Eurostile" panose="020B0504020202050204" pitchFamily="34" charset="0"/>
                        </a:rPr>
                        <a:t>Transport?</a:t>
                      </a:r>
                      <a:endParaRPr lang="en-US" sz="2400" dirty="0">
                        <a:latin typeface="Eurostile" panose="020B050402020205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Eurostile" panose="020B0504020202050204" pitchFamily="34" charset="0"/>
                        </a:rPr>
                        <a:t>3-D</a:t>
                      </a:r>
                      <a:endParaRPr lang="en-US" sz="2400" dirty="0">
                        <a:latin typeface="Eurostile" panose="020B050402020205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Eurostile" panose="020B0504020202050204" pitchFamily="34" charset="0"/>
                        </a:rPr>
                        <a:t>2-D*</a:t>
                      </a:r>
                      <a:endParaRPr lang="en-US" sz="2400" dirty="0">
                        <a:latin typeface="Eurostile" panose="020B0504020202050204" pitchFamily="34" charset="0"/>
                      </a:endParaRPr>
                    </a:p>
                  </a:txBody>
                  <a:tcPr anchor="ctr"/>
                </a:tc>
              </a:tr>
              <a:tr h="459869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Eurostile" panose="020B0504020202050204" pitchFamily="34" charset="0"/>
                        </a:rPr>
                        <a:t>PBL mixing?</a:t>
                      </a:r>
                      <a:endParaRPr lang="en-US" sz="2400" dirty="0">
                        <a:latin typeface="Eurostile" panose="020B050402020205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Eurostile" panose="020B0504020202050204" pitchFamily="34" charset="0"/>
                        </a:rPr>
                        <a:t>Yes</a:t>
                      </a:r>
                      <a:endParaRPr lang="en-US" sz="2400" dirty="0">
                        <a:latin typeface="Eurostile" panose="020B050402020205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Eurostile" panose="020B0504020202050204" pitchFamily="34" charset="0"/>
                        </a:rPr>
                        <a:t>WIP*</a:t>
                      </a:r>
                      <a:endParaRPr lang="en-US" sz="2400" dirty="0">
                        <a:latin typeface="Eurostile" panose="020B0504020202050204" pitchFamily="34" charset="0"/>
                      </a:endParaRPr>
                    </a:p>
                  </a:txBody>
                  <a:tcPr anchor="ctr"/>
                </a:tc>
              </a:tr>
              <a:tr h="459869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Eurostile" panose="020B0504020202050204" pitchFamily="34" charset="0"/>
                        </a:rPr>
                        <a:t>Convection?</a:t>
                      </a:r>
                      <a:endParaRPr lang="en-US" sz="2400" dirty="0">
                        <a:latin typeface="Eurostile" panose="020B050402020205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Eurostile" panose="020B0504020202050204" pitchFamily="34" charset="0"/>
                        </a:rPr>
                        <a:t>Yes</a:t>
                      </a:r>
                      <a:endParaRPr lang="en-US" sz="2400" dirty="0">
                        <a:latin typeface="Eurostile" panose="020B050402020205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Eurostile" panose="020B0504020202050204" pitchFamily="34" charset="0"/>
                        </a:rPr>
                        <a:t>WIP*</a:t>
                      </a:r>
                      <a:endParaRPr lang="en-US" sz="2400" dirty="0">
                        <a:latin typeface="Eurostile" panose="020B0504020202050204" pitchFamily="34" charset="0"/>
                      </a:endParaRPr>
                    </a:p>
                  </a:txBody>
                  <a:tcPr anchor="ctr"/>
                </a:tc>
              </a:tr>
              <a:tr h="459869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Eurostile" panose="020B0504020202050204" pitchFamily="34" charset="0"/>
                        </a:rPr>
                        <a:t>Parallelization</a:t>
                      </a:r>
                      <a:endParaRPr lang="en-US" sz="2400" dirty="0">
                        <a:latin typeface="Eurostile" panose="020B050402020205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Eurostile" panose="020B0504020202050204" pitchFamily="34" charset="0"/>
                        </a:rPr>
                        <a:t>OpenMP</a:t>
                      </a:r>
                      <a:endParaRPr lang="en-US" sz="2400" dirty="0">
                        <a:latin typeface="Eurostile" panose="020B050402020205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latin typeface="Eurostile" panose="020B0504020202050204" pitchFamily="34" charset="0"/>
                        </a:rPr>
                        <a:t>DArrays</a:t>
                      </a:r>
                      <a:endParaRPr lang="en-US" sz="2400" dirty="0">
                        <a:latin typeface="Eurostile" panose="020B0504020202050204" pitchFamily="34" charset="0"/>
                      </a:endParaRPr>
                    </a:p>
                  </a:txBody>
                  <a:tcPr anchor="ctr"/>
                </a:tc>
              </a:tr>
              <a:tr h="459869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Eurostile" panose="020B0504020202050204" pitchFamily="34" charset="0"/>
                        </a:rPr>
                        <a:t>Maximum CPUs</a:t>
                      </a:r>
                      <a:endParaRPr lang="en-US" sz="2400" dirty="0">
                        <a:latin typeface="Eurostile" panose="020B050402020205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Eurostile" panose="020B0504020202050204" pitchFamily="34" charset="0"/>
                        </a:rPr>
                        <a:t>Physical</a:t>
                      </a:r>
                      <a:r>
                        <a:rPr lang="en-US" sz="2400" baseline="0" dirty="0" smtClean="0">
                          <a:latin typeface="Eurostile" panose="020B0504020202050204" pitchFamily="34" charset="0"/>
                        </a:rPr>
                        <a:t> cores</a:t>
                      </a:r>
                      <a:endParaRPr lang="en-US" sz="2400" dirty="0">
                        <a:latin typeface="Eurostile" panose="020B050402020205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Eurostile" panose="020B0504020202050204" pitchFamily="34" charset="0"/>
                        </a:rPr>
                        <a:t>Physical</a:t>
                      </a:r>
                      <a:r>
                        <a:rPr lang="en-US" sz="2400" baseline="0" dirty="0" smtClean="0">
                          <a:latin typeface="Eurostile" panose="020B0504020202050204" pitchFamily="34" charset="0"/>
                        </a:rPr>
                        <a:t> cores</a:t>
                      </a:r>
                      <a:endParaRPr lang="en-US" sz="2400" dirty="0">
                        <a:latin typeface="Eurostile" panose="020B0504020202050204" pitchFamily="34" charset="0"/>
                      </a:endParaRPr>
                    </a:p>
                  </a:txBody>
                  <a:tcPr anchor="ctr"/>
                </a:tc>
              </a:tr>
              <a:tr h="459869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Eurostile" panose="020B0504020202050204" pitchFamily="34" charset="0"/>
                        </a:rPr>
                        <a:t>Maximum </a:t>
                      </a:r>
                      <a:r>
                        <a:rPr lang="en-US" sz="2400" dirty="0" err="1" smtClean="0">
                          <a:latin typeface="Eurostile" panose="020B0504020202050204" pitchFamily="34" charset="0"/>
                        </a:rPr>
                        <a:t>mahcines</a:t>
                      </a:r>
                      <a:endParaRPr lang="en-US" sz="2400" dirty="0">
                        <a:latin typeface="Eurostile" panose="020B050402020205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Eurostile" panose="020B0504020202050204" pitchFamily="34" charset="0"/>
                        </a:rPr>
                        <a:t>1</a:t>
                      </a:r>
                      <a:endParaRPr lang="en-US" sz="2400" dirty="0">
                        <a:latin typeface="Eurostile" panose="020B050402020205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Eurostile" panose="020B0504020202050204" pitchFamily="34" charset="0"/>
                        </a:rPr>
                        <a:t>Network</a:t>
                      </a:r>
                      <a:r>
                        <a:rPr lang="en-US" sz="2400" baseline="0" dirty="0" smtClean="0">
                          <a:latin typeface="Eurostile" panose="020B0504020202050204" pitchFamily="34" charset="0"/>
                        </a:rPr>
                        <a:t> size*</a:t>
                      </a:r>
                      <a:endParaRPr lang="en-US" sz="2400" dirty="0">
                        <a:latin typeface="Eurostile" panose="020B0504020202050204" pitchFamily="34" charset="0"/>
                      </a:endParaRPr>
                    </a:p>
                  </a:txBody>
                  <a:tcPr anchor="ctr"/>
                </a:tc>
              </a:tr>
              <a:tr h="459869"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 smtClean="0">
                          <a:latin typeface="Eurostile" panose="020B0504020202050204" pitchFamily="34" charset="0"/>
                        </a:rPr>
                        <a:t>Dev</a:t>
                      </a:r>
                      <a:r>
                        <a:rPr lang="en-US" sz="2400" dirty="0" smtClean="0">
                          <a:latin typeface="Eurostile" panose="020B0504020202050204" pitchFamily="34" charset="0"/>
                        </a:rPr>
                        <a:t> time?</a:t>
                      </a:r>
                      <a:endParaRPr lang="en-US" sz="2400" dirty="0">
                        <a:latin typeface="Eurostile" panose="020B050402020205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Eurostile" panose="020B0504020202050204" pitchFamily="34" charset="0"/>
                        </a:rPr>
                        <a:t>10 years</a:t>
                      </a:r>
                      <a:endParaRPr lang="en-US" sz="2400" dirty="0">
                        <a:latin typeface="Eurostile" panose="020B050402020205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Eurostile" panose="020B0504020202050204" pitchFamily="34" charset="0"/>
                        </a:rPr>
                        <a:t>3</a:t>
                      </a:r>
                      <a:r>
                        <a:rPr lang="en-US" sz="2400" baseline="0" dirty="0" smtClean="0">
                          <a:latin typeface="Eurostile" panose="020B0504020202050204" pitchFamily="34" charset="0"/>
                        </a:rPr>
                        <a:t> months</a:t>
                      </a:r>
                      <a:endParaRPr lang="en-US" sz="2400" dirty="0">
                        <a:latin typeface="Eurostile" panose="020B050402020205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80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Parallelization: </a:t>
            </a:r>
            <a:r>
              <a:rPr lang="en-US" dirty="0" err="1" smtClean="0"/>
              <a:t>OpenMP</a:t>
            </a:r>
            <a:r>
              <a:rPr lang="en-US" dirty="0" smtClean="0"/>
              <a:t> v MPI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1019912" y="1204451"/>
            <a:ext cx="3128473" cy="5074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Eurostile" panose="020B0504020202050204" pitchFamily="34" charset="0"/>
              </a:rPr>
              <a:t>GEOS-</a:t>
            </a:r>
            <a:r>
              <a:rPr lang="en-US" sz="2800" dirty="0" err="1" smtClean="0">
                <a:latin typeface="Eurostile" panose="020B0504020202050204" pitchFamily="34" charset="0"/>
              </a:rPr>
              <a:t>Chem</a:t>
            </a:r>
            <a:endParaRPr lang="en-US" sz="2800" dirty="0">
              <a:latin typeface="Eurostile" panose="020B050402020205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58815" y="1802623"/>
            <a:ext cx="6243095" cy="1747778"/>
            <a:chOff x="358815" y="1802623"/>
            <a:chExt cx="6243095" cy="1747778"/>
          </a:xfrm>
        </p:grpSpPr>
        <p:sp>
          <p:nvSpPr>
            <p:cNvPr id="14" name="Rounded Rectangle 13"/>
            <p:cNvSpPr/>
            <p:nvPr/>
          </p:nvSpPr>
          <p:spPr>
            <a:xfrm>
              <a:off x="358815" y="1802623"/>
              <a:ext cx="5845214" cy="174777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2800" dirty="0">
                <a:latin typeface="Eurostile" panose="020B050402020205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482593" y="1999393"/>
              <a:ext cx="5119317" cy="131951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dirty="0" smtClean="0">
                  <a:latin typeface="Eurostile" panose="020B0504020202050204" pitchFamily="34" charset="0"/>
                </a:rPr>
                <a:t>Loops independently parallel</a:t>
              </a:r>
            </a:p>
            <a:p>
              <a:r>
                <a:rPr lang="en-US" sz="2800" dirty="0" smtClean="0">
                  <a:latin typeface="Eurostile" panose="020B0504020202050204" pitchFamily="34" charset="0"/>
                </a:rPr>
                <a:t>Arrays redistributed each time</a:t>
              </a:r>
              <a:endParaRPr lang="en-US" sz="2800" dirty="0">
                <a:latin typeface="Eurostile" panose="020B0504020202050204" pitchFamily="34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613458" y="1180618"/>
            <a:ext cx="235627" cy="5208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HEAD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49085" y="1999393"/>
            <a:ext cx="706881" cy="4065740"/>
            <a:chOff x="849085" y="1999393"/>
            <a:chExt cx="706881" cy="4065740"/>
          </a:xfrm>
        </p:grpSpPr>
        <p:sp>
          <p:nvSpPr>
            <p:cNvPr id="7" name="Rectangle 6"/>
            <p:cNvSpPr/>
            <p:nvPr/>
          </p:nvSpPr>
          <p:spPr>
            <a:xfrm>
              <a:off x="849085" y="1999393"/>
              <a:ext cx="235627" cy="1319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 smtClean="0"/>
                <a:t>WORKER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84712" y="1999393"/>
              <a:ext cx="235627" cy="1319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 smtClean="0"/>
                <a:t>WORKER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320339" y="1999393"/>
              <a:ext cx="235627" cy="1319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 smtClean="0"/>
                <a:t>WORKER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49085" y="4745619"/>
              <a:ext cx="235627" cy="1319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 smtClean="0"/>
                <a:t>WORKER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084712" y="4745619"/>
              <a:ext cx="235627" cy="1319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 smtClean="0"/>
                <a:t>WORKER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320339" y="4745619"/>
              <a:ext cx="235627" cy="131951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 smtClean="0"/>
                <a:t>WORKER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783020" y="4531487"/>
            <a:ext cx="6271103" cy="1747778"/>
            <a:chOff x="1783020" y="4531487"/>
            <a:chExt cx="6271103" cy="1747778"/>
          </a:xfrm>
        </p:grpSpPr>
        <p:sp>
          <p:nvSpPr>
            <p:cNvPr id="28" name="Rounded Rectangle 27"/>
            <p:cNvSpPr/>
            <p:nvPr/>
          </p:nvSpPr>
          <p:spPr>
            <a:xfrm>
              <a:off x="2222339" y="4531487"/>
              <a:ext cx="5831784" cy="174777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2800" dirty="0">
                <a:latin typeface="Eurostile" panose="020B0504020202050204" pitchFamily="34" charset="0"/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1783020" y="4745619"/>
              <a:ext cx="5119317" cy="131951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2800" dirty="0" smtClean="0">
                  <a:latin typeface="Eurostile" panose="020B0504020202050204" pitchFamily="34" charset="0"/>
                </a:rPr>
                <a:t>Data stored in </a:t>
              </a:r>
              <a:r>
                <a:rPr lang="en-US" sz="2800" dirty="0" err="1" smtClean="0">
                  <a:latin typeface="Eurostile" panose="020B0504020202050204" pitchFamily="34" charset="0"/>
                </a:rPr>
                <a:t>DArrays</a:t>
              </a:r>
              <a:endParaRPr lang="en-US" sz="2800" dirty="0" smtClean="0">
                <a:latin typeface="Eurostile" panose="020B0504020202050204" pitchFamily="34" charset="0"/>
              </a:endParaRPr>
            </a:p>
            <a:p>
              <a:pPr algn="r"/>
              <a:r>
                <a:rPr lang="en-US" sz="2800" dirty="0" smtClean="0">
                  <a:latin typeface="Eurostile" panose="020B0504020202050204" pitchFamily="34" charset="0"/>
                </a:rPr>
                <a:t>Low worker communication</a:t>
              </a:r>
              <a:endParaRPr lang="en-US" sz="2800" dirty="0">
                <a:latin typeface="Eurostile" panose="020B0504020202050204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7563643" y="1180618"/>
            <a:ext cx="235627" cy="520860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 smtClean="0"/>
              <a:t>HEAD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837537" y="1180617"/>
            <a:ext cx="716494" cy="5208607"/>
            <a:chOff x="6837537" y="1180617"/>
            <a:chExt cx="716494" cy="5208607"/>
          </a:xfrm>
        </p:grpSpPr>
        <p:sp>
          <p:nvSpPr>
            <p:cNvPr id="22" name="Rectangle 21"/>
            <p:cNvSpPr/>
            <p:nvPr/>
          </p:nvSpPr>
          <p:spPr>
            <a:xfrm>
              <a:off x="6837537" y="1180617"/>
              <a:ext cx="235627" cy="520860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073164" y="1180617"/>
              <a:ext cx="235627" cy="520860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308791" y="1180617"/>
              <a:ext cx="235627" cy="5208607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37537" y="1999393"/>
              <a:ext cx="235627" cy="131951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 smtClean="0"/>
                <a:t>WORKER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073164" y="1999393"/>
              <a:ext cx="235627" cy="131951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 smtClean="0"/>
                <a:t>WORKER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308791" y="1999393"/>
              <a:ext cx="235627" cy="131951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 smtClean="0"/>
                <a:t>WORKER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847150" y="4745619"/>
              <a:ext cx="235627" cy="131951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 smtClean="0"/>
                <a:t>WORKER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082777" y="4745619"/>
              <a:ext cx="235627" cy="131951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 smtClean="0"/>
                <a:t>WORKER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318404" y="4745619"/>
              <a:ext cx="235627" cy="131951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 smtClean="0"/>
                <a:t>WORKER</a:t>
              </a:r>
              <a:endParaRPr lang="en-US" dirty="0"/>
            </a:p>
          </p:txBody>
        </p:sp>
      </p:grpSp>
      <p:sp>
        <p:nvSpPr>
          <p:cNvPr id="15" name="Down Arrow 14"/>
          <p:cNvSpPr/>
          <p:nvPr/>
        </p:nvSpPr>
        <p:spPr>
          <a:xfrm>
            <a:off x="8137840" y="1261640"/>
            <a:ext cx="870991" cy="5127585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latin typeface="Eurostile" panose="020B0504020202050204" pitchFamily="34" charset="0"/>
              </a:rPr>
              <a:t>Time</a:t>
            </a:r>
            <a:endParaRPr lang="en-US" sz="2400" dirty="0">
              <a:latin typeface="Eurostile" panose="020B0504020202050204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473438" y="3910253"/>
            <a:ext cx="3128473" cy="5074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Eurostile" panose="020B0504020202050204" pitchFamily="34" charset="0"/>
              </a:rPr>
              <a:t>J-Zephyr</a:t>
            </a:r>
            <a:endParaRPr lang="en-US" sz="2800" dirty="0">
              <a:latin typeface="Eurostile" panose="020B0504020202050204" pitchFamily="34" charset="0"/>
            </a:endParaRP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3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of interest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48425" y="1172256"/>
            <a:ext cx="7615478" cy="99221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Chemistry and transport processes favor different domain decompositions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054927"/>
              </p:ext>
            </p:extLst>
          </p:nvPr>
        </p:nvGraphicFramePr>
        <p:xfrm>
          <a:off x="852671" y="2461871"/>
          <a:ext cx="3210045" cy="3279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009"/>
                <a:gridCol w="642009"/>
                <a:gridCol w="642009"/>
                <a:gridCol w="642009"/>
                <a:gridCol w="642009"/>
              </a:tblGrid>
              <a:tr h="6558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58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58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558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558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Placeholder 2"/>
          <p:cNvSpPr txBox="1">
            <a:spLocks/>
          </p:cNvSpPr>
          <p:nvPr/>
        </p:nvSpPr>
        <p:spPr>
          <a:xfrm>
            <a:off x="4120587" y="2461871"/>
            <a:ext cx="4827469" cy="3475942"/>
          </a:xfrm>
          <a:prstGeom prst="rect">
            <a:avLst/>
          </a:prstGeom>
        </p:spPr>
        <p:txBody>
          <a:bodyPr/>
          <a:lstStyle>
            <a:lvl1pPr marL="3175" indent="-3175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0">
                <a:solidFill>
                  <a:schemeClr val="tx1"/>
                </a:solidFill>
                <a:latin typeface="Eurostile"/>
                <a:ea typeface="+mn-ea"/>
                <a:cs typeface="Eurostile"/>
              </a:defRPr>
            </a:lvl1pPr>
            <a:lvl2pPr marL="398463" indent="-236538" algn="l" rtl="0" eaLnBrk="0" fontAlgn="base" hangingPunct="0">
              <a:lnSpc>
                <a:spcPts val="3100"/>
              </a:lnSpc>
              <a:spcBef>
                <a:spcPts val="1000"/>
              </a:spcBef>
              <a:spcAft>
                <a:spcPct val="0"/>
              </a:spcAft>
              <a:buSzPct val="80000"/>
              <a:buFont typeface="Symbol" pitchFamily="18" charset="2"/>
              <a:buChar char=""/>
              <a:defRPr sz="2800" b="0">
                <a:solidFill>
                  <a:schemeClr val="tx1"/>
                </a:solidFill>
                <a:latin typeface="Eurostile"/>
                <a:cs typeface="Eurostile"/>
              </a:defRPr>
            </a:lvl2pPr>
            <a:lvl3pPr marL="7461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–"/>
              <a:defRPr sz="2000" b="0">
                <a:solidFill>
                  <a:schemeClr val="tx1"/>
                </a:solidFill>
                <a:latin typeface="Eurostile"/>
                <a:cs typeface="Eurostile"/>
              </a:defRPr>
            </a:lvl3pPr>
            <a:lvl4pPr marL="12017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b="0">
                <a:solidFill>
                  <a:schemeClr val="tx1"/>
                </a:solidFill>
                <a:latin typeface="Eurostile"/>
                <a:cs typeface="Eurostile"/>
              </a:defRPr>
            </a:lvl4pPr>
            <a:lvl5pPr marL="148431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0">
                <a:solidFill>
                  <a:schemeClr val="tx1"/>
                </a:solidFill>
                <a:latin typeface="Eurostile"/>
                <a:cs typeface="Eurostile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kern="0" dirty="0" smtClean="0"/>
              <a:t>Transport operates independently on each species, mostly horizontal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kern="0" dirty="0" smtClean="0"/>
              <a:t>Requires halo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kern="0" dirty="0" smtClean="0"/>
              <a:t>Ideal decomposition: parallel by </a:t>
            </a:r>
            <a:r>
              <a:rPr lang="en-US" b="1" kern="0" dirty="0" smtClean="0"/>
              <a:t>species</a:t>
            </a:r>
            <a:endParaRPr lang="en-US" kern="0" dirty="0"/>
          </a:p>
        </p:txBody>
      </p:sp>
      <p:sp>
        <p:nvSpPr>
          <p:cNvPr id="6" name="Right Arrow 5"/>
          <p:cNvSpPr/>
          <p:nvPr/>
        </p:nvSpPr>
        <p:spPr>
          <a:xfrm>
            <a:off x="852671" y="5937813"/>
            <a:ext cx="3210045" cy="6481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Eurostile" panose="020B0504020202050204" pitchFamily="34" charset="0"/>
              </a:rPr>
              <a:t>SPATIAL</a:t>
            </a:r>
            <a:endParaRPr lang="en-US" sz="2800" dirty="0">
              <a:latin typeface="Eurostile" panose="020B0504020202050204" pitchFamily="34" charset="0"/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113817" y="2461872"/>
            <a:ext cx="623104" cy="32791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dirty="0" smtClean="0">
                <a:latin typeface="Eurostile" panose="020B0504020202050204" pitchFamily="34" charset="0"/>
              </a:rPr>
              <a:t>SPECIES</a:t>
            </a:r>
            <a:endParaRPr lang="en-US" sz="2800" dirty="0">
              <a:latin typeface="Eurostile" panose="020B05040202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79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of interest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48425" y="1172256"/>
            <a:ext cx="7615478" cy="99221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Chemistry and transport processes favor different domain decompositions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511024"/>
              </p:ext>
            </p:extLst>
          </p:nvPr>
        </p:nvGraphicFramePr>
        <p:xfrm>
          <a:off x="852671" y="2461871"/>
          <a:ext cx="3210045" cy="32791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009"/>
                <a:gridCol w="642009"/>
                <a:gridCol w="642009"/>
                <a:gridCol w="642009"/>
                <a:gridCol w="642009"/>
              </a:tblGrid>
              <a:tr h="6558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558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558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558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558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 Placeholder 2"/>
          <p:cNvSpPr txBox="1">
            <a:spLocks/>
          </p:cNvSpPr>
          <p:nvPr/>
        </p:nvSpPr>
        <p:spPr>
          <a:xfrm>
            <a:off x="4120587" y="2461870"/>
            <a:ext cx="4827469" cy="3890803"/>
          </a:xfrm>
          <a:prstGeom prst="rect">
            <a:avLst/>
          </a:prstGeom>
        </p:spPr>
        <p:txBody>
          <a:bodyPr/>
          <a:lstStyle>
            <a:lvl1pPr marL="3175" indent="-3175" algn="l" rtl="0" eaLnBrk="0" fontAlgn="base" hangingPunct="0">
              <a:spcBef>
                <a:spcPct val="20000"/>
              </a:spcBef>
              <a:spcAft>
                <a:spcPct val="0"/>
              </a:spcAft>
              <a:defRPr sz="2800" b="0">
                <a:solidFill>
                  <a:schemeClr val="tx1"/>
                </a:solidFill>
                <a:latin typeface="Eurostile"/>
                <a:ea typeface="+mn-ea"/>
                <a:cs typeface="Eurostile"/>
              </a:defRPr>
            </a:lvl1pPr>
            <a:lvl2pPr marL="398463" indent="-236538" algn="l" rtl="0" eaLnBrk="0" fontAlgn="base" hangingPunct="0">
              <a:lnSpc>
                <a:spcPts val="3100"/>
              </a:lnSpc>
              <a:spcBef>
                <a:spcPts val="1000"/>
              </a:spcBef>
              <a:spcAft>
                <a:spcPct val="0"/>
              </a:spcAft>
              <a:buSzPct val="80000"/>
              <a:buFont typeface="Symbol" pitchFamily="18" charset="2"/>
              <a:buChar char=""/>
              <a:defRPr sz="2800" b="0">
                <a:solidFill>
                  <a:schemeClr val="tx1"/>
                </a:solidFill>
                <a:latin typeface="Eurostile"/>
                <a:cs typeface="Eurostile"/>
              </a:defRPr>
            </a:lvl2pPr>
            <a:lvl3pPr marL="7461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–"/>
              <a:defRPr sz="2000" b="0">
                <a:solidFill>
                  <a:schemeClr val="tx1"/>
                </a:solidFill>
                <a:latin typeface="Eurostile"/>
                <a:cs typeface="Eurostile"/>
              </a:defRPr>
            </a:lvl3pPr>
            <a:lvl4pPr marL="12017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b="0">
                <a:solidFill>
                  <a:schemeClr val="tx1"/>
                </a:solidFill>
                <a:latin typeface="Eurostile"/>
                <a:cs typeface="Eurostile"/>
              </a:defRPr>
            </a:lvl4pPr>
            <a:lvl5pPr marL="148431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0">
                <a:solidFill>
                  <a:schemeClr val="tx1"/>
                </a:solidFill>
                <a:latin typeface="Eurostile"/>
                <a:cs typeface="Eurostile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kern="0" dirty="0" smtClean="0"/>
              <a:t>Chemistry concerned only with small spatial domain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kern="0" dirty="0" smtClean="0"/>
              <a:t>Often concerned with columnar processes and many species at once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kern="0" dirty="0" smtClean="0"/>
              <a:t>Ideal decomposition: parallel by </a:t>
            </a:r>
            <a:r>
              <a:rPr lang="en-US" b="1" kern="0" dirty="0" smtClean="0"/>
              <a:t>longitude/latitude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kern="0" dirty="0" smtClean="0"/>
              <a:t>J-Zephyr uses this</a:t>
            </a:r>
            <a:endParaRPr lang="en-US" kern="0" dirty="0"/>
          </a:p>
        </p:txBody>
      </p:sp>
      <p:sp>
        <p:nvSpPr>
          <p:cNvPr id="6" name="Right Arrow 5"/>
          <p:cNvSpPr/>
          <p:nvPr/>
        </p:nvSpPr>
        <p:spPr>
          <a:xfrm>
            <a:off x="852671" y="5937813"/>
            <a:ext cx="3210045" cy="6481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Eurostile" panose="020B0504020202050204" pitchFamily="34" charset="0"/>
              </a:rPr>
              <a:t>SPATIAL</a:t>
            </a:r>
            <a:endParaRPr lang="en-US" sz="2800" dirty="0">
              <a:latin typeface="Eurostile" panose="020B0504020202050204" pitchFamily="34" charset="0"/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113817" y="2461872"/>
            <a:ext cx="623104" cy="32791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800" dirty="0" smtClean="0">
                <a:latin typeface="Eurostile" panose="020B0504020202050204" pitchFamily="34" charset="0"/>
              </a:rPr>
              <a:t>SPECIES</a:t>
            </a:r>
            <a:endParaRPr lang="en-US" sz="2800" dirty="0">
              <a:latin typeface="Eurostile" panose="020B05040202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96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structure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72634629"/>
              </p:ext>
            </p:extLst>
          </p:nvPr>
        </p:nvGraphicFramePr>
        <p:xfrm>
          <a:off x="405114" y="1397000"/>
          <a:ext cx="8322198" cy="4795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437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0" dirty="0" smtClean="0"/>
              <a:t>Input file allows specification of: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 smtClean="0"/>
              <a:t>Date range (2004-2011)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 smtClean="0"/>
              <a:t>Machine file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Output directory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 smtClean="0"/>
              <a:t>Time step length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Tracers</a:t>
            </a:r>
            <a:r>
              <a:rPr lang="en-US" dirty="0"/>
              <a:t> </a:t>
            </a:r>
            <a:r>
              <a:rPr lang="en-US" dirty="0" smtClean="0"/>
              <a:t>(unlimited number)</a:t>
            </a:r>
          </a:p>
        </p:txBody>
      </p:sp>
    </p:spTree>
    <p:extLst>
      <p:ext uri="{BB962C8B-B14F-4D97-AF65-F5344CB8AC3E}">
        <p14:creationId xmlns:p14="http://schemas.microsoft.com/office/powerpoint/2010/main" val="73502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26"/>
</p:tagLst>
</file>

<file path=ppt/theme/theme1.xml><?xml version="1.0" encoding="utf-8"?>
<a:theme xmlns:a="http://schemas.openxmlformats.org/drawingml/2006/main" name="Default Design">
  <a:themeElements>
    <a:clrScheme name="AeroAstro">
      <a:dk1>
        <a:srgbClr val="000000"/>
      </a:dk1>
      <a:lt1>
        <a:srgbClr val="FFFFFF"/>
      </a:lt1>
      <a:dk2>
        <a:srgbClr val="004D90"/>
      </a:dk2>
      <a:lt2>
        <a:srgbClr val="808084"/>
      </a:lt2>
      <a:accent1>
        <a:srgbClr val="A90533"/>
      </a:accent1>
      <a:accent2>
        <a:srgbClr val="F39D0A"/>
      </a:accent2>
      <a:accent3>
        <a:srgbClr val="133D65"/>
      </a:accent3>
      <a:accent4>
        <a:srgbClr val="80715D"/>
      </a:accent4>
      <a:accent5>
        <a:srgbClr val="49A581"/>
      </a:accent5>
      <a:accent6>
        <a:srgbClr val="B1CD4B"/>
      </a:accent6>
      <a:hlink>
        <a:srgbClr val="75CD4B"/>
      </a:hlink>
      <a:folHlink>
        <a:srgbClr val="C4B3A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b="1" dirty="0" smtClean="0">
            <a:latin typeface="+mj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14627</TotalTime>
  <Words>653</Words>
  <Application>Microsoft Office PowerPoint</Application>
  <PresentationFormat>On-screen Show (4:3)</PresentationFormat>
  <Paragraphs>165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EucrosiaUPC</vt:lpstr>
      <vt:lpstr>Eurostile</vt:lpstr>
      <vt:lpstr>Symbol</vt:lpstr>
      <vt:lpstr>Default Design</vt:lpstr>
      <vt:lpstr>PowerPoint Presentation</vt:lpstr>
      <vt:lpstr>Project aim</vt:lpstr>
      <vt:lpstr>Base model: GEOS-Chem</vt:lpstr>
      <vt:lpstr>New model: J-Zephyr</vt:lpstr>
      <vt:lpstr>Parallelization: OpenMP v MPI</vt:lpstr>
      <vt:lpstr>Conflict of interest</vt:lpstr>
      <vt:lpstr>Conflict of interest</vt:lpstr>
      <vt:lpstr>Model structure</vt:lpstr>
      <vt:lpstr>Input</vt:lpstr>
      <vt:lpstr>DArrays</vt:lpstr>
      <vt:lpstr>Modules</vt:lpstr>
      <vt:lpstr>Project status</vt:lpstr>
      <vt:lpstr>Lessons</vt:lpstr>
      <vt:lpstr>Conclusions</vt:lpstr>
      <vt:lpstr>Next steps</vt:lpstr>
      <vt:lpstr>Future work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</dc:title>
  <dc:creator>Katie Barnett</dc:creator>
  <cp:lastModifiedBy>Sebastian D. Eastham</cp:lastModifiedBy>
  <cp:revision>1528</cp:revision>
  <dcterms:created xsi:type="dcterms:W3CDTF">2011-09-16T00:51:24Z</dcterms:created>
  <dcterms:modified xsi:type="dcterms:W3CDTF">2013-12-09T19:43:56Z</dcterms:modified>
</cp:coreProperties>
</file>